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62" r:id="rId4"/>
    <p:sldId id="290"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33"/>
    <a:srgbClr val="6600CC"/>
    <a:srgbClr val="9900CC"/>
    <a:srgbClr val="A50021"/>
    <a:srgbClr val="003300"/>
    <a:srgbClr val="660066"/>
    <a:srgbClr val="000066"/>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621AE-5FFD-429F-B137-14748A0DA81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E671B295-45D8-4DEA-AD94-11C2A206D85A}">
      <dgm:prSet custT="1"/>
      <dgm:spPr/>
      <dgm:t>
        <a:bodyPr/>
        <a:lstStyle/>
        <a:p>
          <a:r>
            <a:rPr lang="ru-RU" sz="2400" dirty="0" smtClean="0"/>
            <a:t>1.понять, кто такие </a:t>
          </a:r>
          <a:r>
            <a:rPr lang="ru-RU" sz="2400" dirty="0" err="1" smtClean="0"/>
            <a:t>девиантные</a:t>
          </a:r>
          <a:r>
            <a:rPr lang="ru-RU" sz="2400" dirty="0" smtClean="0"/>
            <a:t> дети; </a:t>
          </a:r>
        </a:p>
      </dgm:t>
    </dgm:pt>
    <dgm:pt modelId="{C4BECD4B-E690-4E08-93B7-F5CE03A02E16}" type="parTrans" cxnId="{1B44191A-61EE-4978-81BE-5F98A69901A2}">
      <dgm:prSet/>
      <dgm:spPr/>
      <dgm:t>
        <a:bodyPr/>
        <a:lstStyle/>
        <a:p>
          <a:endParaRPr lang="ru-RU"/>
        </a:p>
      </dgm:t>
    </dgm:pt>
    <dgm:pt modelId="{F07BC6CA-9C27-4B5D-9917-E85CAFE509EC}" type="sibTrans" cxnId="{1B44191A-61EE-4978-81BE-5F98A69901A2}">
      <dgm:prSet/>
      <dgm:spPr/>
      <dgm:t>
        <a:bodyPr/>
        <a:lstStyle/>
        <a:p>
          <a:endParaRPr lang="ru-RU"/>
        </a:p>
      </dgm:t>
    </dgm:pt>
    <dgm:pt modelId="{40BA5DF5-0762-4608-911D-7C4123981AB7}">
      <dgm:prSet custT="1"/>
      <dgm:spPr/>
      <dgm:t>
        <a:bodyPr/>
        <a:lstStyle/>
        <a:p>
          <a:r>
            <a:rPr lang="ru-RU" sz="2400" dirty="0" smtClean="0"/>
            <a:t>2.выявить проблемные зоны, которые требуют наших совместных действий;</a:t>
          </a:r>
          <a:endParaRPr lang="ru-RU" sz="2400" dirty="0"/>
        </a:p>
      </dgm:t>
    </dgm:pt>
    <dgm:pt modelId="{13382013-3A50-4091-9DDD-E2D3442D228B}" type="parTrans" cxnId="{F05F26D3-C535-4DA2-8197-912C0C278E9F}">
      <dgm:prSet/>
      <dgm:spPr/>
      <dgm:t>
        <a:bodyPr/>
        <a:lstStyle/>
        <a:p>
          <a:endParaRPr lang="ru-RU"/>
        </a:p>
      </dgm:t>
    </dgm:pt>
    <dgm:pt modelId="{4C63B95C-93D6-4F4B-A021-F3282E136549}" type="sibTrans" cxnId="{F05F26D3-C535-4DA2-8197-912C0C278E9F}">
      <dgm:prSet/>
      <dgm:spPr/>
      <dgm:t>
        <a:bodyPr/>
        <a:lstStyle/>
        <a:p>
          <a:endParaRPr lang="ru-RU"/>
        </a:p>
      </dgm:t>
    </dgm:pt>
    <dgm:pt modelId="{9388016B-4298-4986-8A50-AB1CD0C5B514}">
      <dgm:prSet custT="1"/>
      <dgm:spPr/>
      <dgm:t>
        <a:bodyPr/>
        <a:lstStyle/>
        <a:p>
          <a:r>
            <a:rPr lang="ru-RU" sz="2400" dirty="0" smtClean="0"/>
            <a:t>3. обсудить доступные и эффективные методы работы с такими детьми;</a:t>
          </a:r>
        </a:p>
      </dgm:t>
    </dgm:pt>
    <dgm:pt modelId="{1312AF11-3E88-494A-86A2-F12010177828}" type="parTrans" cxnId="{0F074B70-B0A2-4EF7-94FB-E0CFB695F252}">
      <dgm:prSet/>
      <dgm:spPr/>
      <dgm:t>
        <a:bodyPr/>
        <a:lstStyle/>
        <a:p>
          <a:endParaRPr lang="ru-RU"/>
        </a:p>
      </dgm:t>
    </dgm:pt>
    <dgm:pt modelId="{EF9476EE-C6E0-4641-B362-CB2EDC450B6F}" type="sibTrans" cxnId="{0F074B70-B0A2-4EF7-94FB-E0CFB695F252}">
      <dgm:prSet/>
      <dgm:spPr/>
      <dgm:t>
        <a:bodyPr/>
        <a:lstStyle/>
        <a:p>
          <a:endParaRPr lang="ru-RU"/>
        </a:p>
      </dgm:t>
    </dgm:pt>
    <dgm:pt modelId="{8A4C923C-A21F-4FB0-8E72-3D97AC8E5F3D}">
      <dgm:prSet custT="1"/>
      <dgm:spPr/>
      <dgm:t>
        <a:bodyPr/>
        <a:lstStyle/>
        <a:p>
          <a:r>
            <a:rPr lang="ru-RU" sz="2400" dirty="0" smtClean="0"/>
            <a:t>5.составить алгоритм действий, чтобы в дальнейшем использовать его в своей работе  при взаимодействии с детьми отклоняющегося поведения</a:t>
          </a:r>
          <a:endParaRPr lang="ru-RU" sz="2400" dirty="0" smtClean="0"/>
        </a:p>
      </dgm:t>
    </dgm:pt>
    <dgm:pt modelId="{E8A241DD-0487-44C8-B695-3F9F8CB47169}" type="parTrans" cxnId="{11020000-BBFC-4C04-B6EE-407B01951F80}">
      <dgm:prSet/>
      <dgm:spPr/>
      <dgm:t>
        <a:bodyPr/>
        <a:lstStyle/>
        <a:p>
          <a:endParaRPr lang="ru-RU"/>
        </a:p>
      </dgm:t>
    </dgm:pt>
    <dgm:pt modelId="{B912387F-1C1C-44B8-B0BD-BBC2CE84C442}" type="sibTrans" cxnId="{11020000-BBFC-4C04-B6EE-407B01951F80}">
      <dgm:prSet/>
      <dgm:spPr/>
      <dgm:t>
        <a:bodyPr/>
        <a:lstStyle/>
        <a:p>
          <a:endParaRPr lang="ru-RU"/>
        </a:p>
      </dgm:t>
    </dgm:pt>
    <dgm:pt modelId="{C11DD32E-0D8C-4F1E-9359-9D1ECA18C902}">
      <dgm:prSet custT="1"/>
      <dgm:spPr/>
      <dgm:t>
        <a:bodyPr/>
        <a:lstStyle/>
        <a:p>
          <a:r>
            <a:rPr lang="ru-RU" sz="2400" dirty="0" smtClean="0"/>
            <a:t>4.систематизировать наши знания, накопленный опыт работы,</a:t>
          </a:r>
        </a:p>
      </dgm:t>
    </dgm:pt>
    <dgm:pt modelId="{7D1A39E7-3CB5-46F0-AFAE-4305D459F0FA}" type="sibTrans" cxnId="{C64DC009-81EA-478D-8D57-8FA4B3F04062}">
      <dgm:prSet/>
      <dgm:spPr/>
      <dgm:t>
        <a:bodyPr/>
        <a:lstStyle/>
        <a:p>
          <a:endParaRPr lang="ru-RU"/>
        </a:p>
      </dgm:t>
    </dgm:pt>
    <dgm:pt modelId="{590F37C3-3BE2-46C3-A59F-79219B844AAA}" type="parTrans" cxnId="{C64DC009-81EA-478D-8D57-8FA4B3F04062}">
      <dgm:prSet/>
      <dgm:spPr/>
      <dgm:t>
        <a:bodyPr/>
        <a:lstStyle/>
        <a:p>
          <a:endParaRPr lang="ru-RU"/>
        </a:p>
      </dgm:t>
    </dgm:pt>
    <dgm:pt modelId="{6ABFB06D-12EE-4DD8-9F86-EDB031A0197F}" type="pres">
      <dgm:prSet presAssocID="{643621AE-5FFD-429F-B137-14748A0DA81A}" presName="linear" presStyleCnt="0">
        <dgm:presLayoutVars>
          <dgm:animLvl val="lvl"/>
          <dgm:resizeHandles val="exact"/>
        </dgm:presLayoutVars>
      </dgm:prSet>
      <dgm:spPr/>
      <dgm:t>
        <a:bodyPr/>
        <a:lstStyle/>
        <a:p>
          <a:endParaRPr lang="ru-RU"/>
        </a:p>
      </dgm:t>
    </dgm:pt>
    <dgm:pt modelId="{5CFFC3C3-C0DA-45A5-9CFE-757EE6C3E852}" type="pres">
      <dgm:prSet presAssocID="{E671B295-45D8-4DEA-AD94-11C2A206D85A}" presName="parentText" presStyleLbl="node1" presStyleIdx="0" presStyleCnt="5" custScaleX="94915" custScaleY="78768" custLinFactY="-31302" custLinFactNeighborY="-100000">
        <dgm:presLayoutVars>
          <dgm:chMax val="0"/>
          <dgm:bulletEnabled val="1"/>
        </dgm:presLayoutVars>
      </dgm:prSet>
      <dgm:spPr/>
      <dgm:t>
        <a:bodyPr/>
        <a:lstStyle/>
        <a:p>
          <a:endParaRPr lang="ru-RU"/>
        </a:p>
      </dgm:t>
    </dgm:pt>
    <dgm:pt modelId="{98DE1537-51EE-469B-A428-E37D309496EF}" type="pres">
      <dgm:prSet presAssocID="{F07BC6CA-9C27-4B5D-9917-E85CAFE509EC}" presName="spacer" presStyleCnt="0"/>
      <dgm:spPr/>
    </dgm:pt>
    <dgm:pt modelId="{F4375517-B9E3-4FC6-9689-E3C2EFD7360A}" type="pres">
      <dgm:prSet presAssocID="{C11DD32E-0D8C-4F1E-9359-9D1ECA18C902}" presName="parentText" presStyleLbl="node1" presStyleIdx="1" presStyleCnt="5" custScaleX="94915" custLinFactY="221481" custLinFactNeighborY="300000">
        <dgm:presLayoutVars>
          <dgm:chMax val="0"/>
          <dgm:bulletEnabled val="1"/>
        </dgm:presLayoutVars>
      </dgm:prSet>
      <dgm:spPr/>
      <dgm:t>
        <a:bodyPr/>
        <a:lstStyle/>
        <a:p>
          <a:endParaRPr lang="ru-RU"/>
        </a:p>
      </dgm:t>
    </dgm:pt>
    <dgm:pt modelId="{D217499C-4E97-44A9-AB03-CBC5AB0DE318}" type="pres">
      <dgm:prSet presAssocID="{7D1A39E7-3CB5-46F0-AFAE-4305D459F0FA}" presName="spacer" presStyleCnt="0"/>
      <dgm:spPr/>
    </dgm:pt>
    <dgm:pt modelId="{BF61E62D-1E2F-4976-B50D-BDF3B695E20A}" type="pres">
      <dgm:prSet presAssocID="{8A4C923C-A21F-4FB0-8E72-3D97AC8E5F3D}" presName="parentText" presStyleLbl="node1" presStyleIdx="2" presStyleCnt="5" custScaleX="94915" custScaleY="110550" custLinFactY="248737" custLinFactNeighborY="300000">
        <dgm:presLayoutVars>
          <dgm:chMax val="0"/>
          <dgm:bulletEnabled val="1"/>
        </dgm:presLayoutVars>
      </dgm:prSet>
      <dgm:spPr/>
      <dgm:t>
        <a:bodyPr/>
        <a:lstStyle/>
        <a:p>
          <a:endParaRPr lang="ru-RU"/>
        </a:p>
      </dgm:t>
    </dgm:pt>
    <dgm:pt modelId="{365EA229-BA3C-4ACF-9B03-E62AAC7DE151}" type="pres">
      <dgm:prSet presAssocID="{B912387F-1C1C-44B8-B0BD-BBC2CE84C442}" presName="spacer" presStyleCnt="0"/>
      <dgm:spPr/>
    </dgm:pt>
    <dgm:pt modelId="{AB942827-023B-42E4-A8F5-E863A3196FF8}" type="pres">
      <dgm:prSet presAssocID="{9388016B-4298-4986-8A50-AB1CD0C5B514}" presName="parentText" presStyleLbl="node1" presStyleIdx="3" presStyleCnt="5" custScaleX="94915" custScaleY="116998" custLinFactY="-114116" custLinFactNeighborY="-200000">
        <dgm:presLayoutVars>
          <dgm:chMax val="0"/>
          <dgm:bulletEnabled val="1"/>
        </dgm:presLayoutVars>
      </dgm:prSet>
      <dgm:spPr/>
      <dgm:t>
        <a:bodyPr/>
        <a:lstStyle/>
        <a:p>
          <a:endParaRPr lang="ru-RU"/>
        </a:p>
      </dgm:t>
    </dgm:pt>
    <dgm:pt modelId="{DFF6F22E-DA5F-4F9B-A09A-9A4C3D5F141E}" type="pres">
      <dgm:prSet presAssocID="{EF9476EE-C6E0-4641-B362-CB2EDC450B6F}" presName="spacer" presStyleCnt="0"/>
      <dgm:spPr/>
    </dgm:pt>
    <dgm:pt modelId="{54B793BF-66B1-415C-89AE-C6A050B69404}" type="pres">
      <dgm:prSet presAssocID="{40BA5DF5-0762-4608-911D-7C4123981AB7}" presName="parentText" presStyleLbl="node1" presStyleIdx="4" presStyleCnt="5" custScaleX="94915" custLinFactY="-337778" custLinFactNeighborY="-400000">
        <dgm:presLayoutVars>
          <dgm:chMax val="0"/>
          <dgm:bulletEnabled val="1"/>
        </dgm:presLayoutVars>
      </dgm:prSet>
      <dgm:spPr/>
      <dgm:t>
        <a:bodyPr/>
        <a:lstStyle/>
        <a:p>
          <a:endParaRPr lang="ru-RU"/>
        </a:p>
      </dgm:t>
    </dgm:pt>
  </dgm:ptLst>
  <dgm:cxnLst>
    <dgm:cxn modelId="{A2828B6C-9D4E-4DB1-AF61-9A52A230B364}" type="presOf" srcId="{E671B295-45D8-4DEA-AD94-11C2A206D85A}" destId="{5CFFC3C3-C0DA-45A5-9CFE-757EE6C3E852}" srcOrd="0" destOrd="0" presId="urn:microsoft.com/office/officeart/2005/8/layout/vList2"/>
    <dgm:cxn modelId="{11020000-BBFC-4C04-B6EE-407B01951F80}" srcId="{643621AE-5FFD-429F-B137-14748A0DA81A}" destId="{8A4C923C-A21F-4FB0-8E72-3D97AC8E5F3D}" srcOrd="2" destOrd="0" parTransId="{E8A241DD-0487-44C8-B695-3F9F8CB47169}" sibTransId="{B912387F-1C1C-44B8-B0BD-BBC2CE84C442}"/>
    <dgm:cxn modelId="{5FF72092-E10D-4B7A-8AE9-77C15D5E21FA}" type="presOf" srcId="{9388016B-4298-4986-8A50-AB1CD0C5B514}" destId="{AB942827-023B-42E4-A8F5-E863A3196FF8}" srcOrd="0" destOrd="0" presId="urn:microsoft.com/office/officeart/2005/8/layout/vList2"/>
    <dgm:cxn modelId="{7C00711B-5F50-43A0-A1A0-8B51E62445AD}" type="presOf" srcId="{C11DD32E-0D8C-4F1E-9359-9D1ECA18C902}" destId="{F4375517-B9E3-4FC6-9689-E3C2EFD7360A}" srcOrd="0" destOrd="0" presId="urn:microsoft.com/office/officeart/2005/8/layout/vList2"/>
    <dgm:cxn modelId="{F05F26D3-C535-4DA2-8197-912C0C278E9F}" srcId="{643621AE-5FFD-429F-B137-14748A0DA81A}" destId="{40BA5DF5-0762-4608-911D-7C4123981AB7}" srcOrd="4" destOrd="0" parTransId="{13382013-3A50-4091-9DDD-E2D3442D228B}" sibTransId="{4C63B95C-93D6-4F4B-A021-F3282E136549}"/>
    <dgm:cxn modelId="{3F6D9479-8808-4A4E-ABA2-D4EA0A2E86A2}" type="presOf" srcId="{643621AE-5FFD-429F-B137-14748A0DA81A}" destId="{6ABFB06D-12EE-4DD8-9F86-EDB031A0197F}" srcOrd="0" destOrd="0" presId="urn:microsoft.com/office/officeart/2005/8/layout/vList2"/>
    <dgm:cxn modelId="{2A32097E-1BF9-4B70-884F-53612A2CFCC2}" type="presOf" srcId="{8A4C923C-A21F-4FB0-8E72-3D97AC8E5F3D}" destId="{BF61E62D-1E2F-4976-B50D-BDF3B695E20A}" srcOrd="0" destOrd="0" presId="urn:microsoft.com/office/officeart/2005/8/layout/vList2"/>
    <dgm:cxn modelId="{A23BA6D0-346E-4022-A270-3FCE11F3E5EF}" type="presOf" srcId="{40BA5DF5-0762-4608-911D-7C4123981AB7}" destId="{54B793BF-66B1-415C-89AE-C6A050B69404}" srcOrd="0" destOrd="0" presId="urn:microsoft.com/office/officeart/2005/8/layout/vList2"/>
    <dgm:cxn modelId="{C64DC009-81EA-478D-8D57-8FA4B3F04062}" srcId="{643621AE-5FFD-429F-B137-14748A0DA81A}" destId="{C11DD32E-0D8C-4F1E-9359-9D1ECA18C902}" srcOrd="1" destOrd="0" parTransId="{590F37C3-3BE2-46C3-A59F-79219B844AAA}" sibTransId="{7D1A39E7-3CB5-46F0-AFAE-4305D459F0FA}"/>
    <dgm:cxn modelId="{1B44191A-61EE-4978-81BE-5F98A69901A2}" srcId="{643621AE-5FFD-429F-B137-14748A0DA81A}" destId="{E671B295-45D8-4DEA-AD94-11C2A206D85A}" srcOrd="0" destOrd="0" parTransId="{C4BECD4B-E690-4E08-93B7-F5CE03A02E16}" sibTransId="{F07BC6CA-9C27-4B5D-9917-E85CAFE509EC}"/>
    <dgm:cxn modelId="{0F074B70-B0A2-4EF7-94FB-E0CFB695F252}" srcId="{643621AE-5FFD-429F-B137-14748A0DA81A}" destId="{9388016B-4298-4986-8A50-AB1CD0C5B514}" srcOrd="3" destOrd="0" parTransId="{1312AF11-3E88-494A-86A2-F12010177828}" sibTransId="{EF9476EE-C6E0-4641-B362-CB2EDC450B6F}"/>
    <dgm:cxn modelId="{D40A4ADF-B79E-4ADC-9A43-73E1E120C54F}" type="presParOf" srcId="{6ABFB06D-12EE-4DD8-9F86-EDB031A0197F}" destId="{5CFFC3C3-C0DA-45A5-9CFE-757EE6C3E852}" srcOrd="0" destOrd="0" presId="urn:microsoft.com/office/officeart/2005/8/layout/vList2"/>
    <dgm:cxn modelId="{1941F673-C95B-4DF1-9B55-731441A441E4}" type="presParOf" srcId="{6ABFB06D-12EE-4DD8-9F86-EDB031A0197F}" destId="{98DE1537-51EE-469B-A428-E37D309496EF}" srcOrd="1" destOrd="0" presId="urn:microsoft.com/office/officeart/2005/8/layout/vList2"/>
    <dgm:cxn modelId="{FC1D2EB9-6C71-4E27-AC02-9A8982119A49}" type="presParOf" srcId="{6ABFB06D-12EE-4DD8-9F86-EDB031A0197F}" destId="{F4375517-B9E3-4FC6-9689-E3C2EFD7360A}" srcOrd="2" destOrd="0" presId="urn:microsoft.com/office/officeart/2005/8/layout/vList2"/>
    <dgm:cxn modelId="{598A9C6E-9E68-4BFB-90DA-6434E85FA880}" type="presParOf" srcId="{6ABFB06D-12EE-4DD8-9F86-EDB031A0197F}" destId="{D217499C-4E97-44A9-AB03-CBC5AB0DE318}" srcOrd="3" destOrd="0" presId="urn:microsoft.com/office/officeart/2005/8/layout/vList2"/>
    <dgm:cxn modelId="{79B36D27-C925-44DE-A24D-9169A01EEF30}" type="presParOf" srcId="{6ABFB06D-12EE-4DD8-9F86-EDB031A0197F}" destId="{BF61E62D-1E2F-4976-B50D-BDF3B695E20A}" srcOrd="4" destOrd="0" presId="urn:microsoft.com/office/officeart/2005/8/layout/vList2"/>
    <dgm:cxn modelId="{F19B649A-F8F8-4CB9-B52E-88FCE93797D1}" type="presParOf" srcId="{6ABFB06D-12EE-4DD8-9F86-EDB031A0197F}" destId="{365EA229-BA3C-4ACF-9B03-E62AAC7DE151}" srcOrd="5" destOrd="0" presId="urn:microsoft.com/office/officeart/2005/8/layout/vList2"/>
    <dgm:cxn modelId="{FBB5CCDB-763B-4E6C-9C27-B753329F6BF5}" type="presParOf" srcId="{6ABFB06D-12EE-4DD8-9F86-EDB031A0197F}" destId="{AB942827-023B-42E4-A8F5-E863A3196FF8}" srcOrd="6" destOrd="0" presId="urn:microsoft.com/office/officeart/2005/8/layout/vList2"/>
    <dgm:cxn modelId="{04FA5024-A09B-4E3D-AB45-C4000A5036C7}" type="presParOf" srcId="{6ABFB06D-12EE-4DD8-9F86-EDB031A0197F}" destId="{DFF6F22E-DA5F-4F9B-A09A-9A4C3D5F141E}" srcOrd="7" destOrd="0" presId="urn:microsoft.com/office/officeart/2005/8/layout/vList2"/>
    <dgm:cxn modelId="{6D1F3D1E-8C01-4987-9E84-4CCBB7EE5ADD}" type="presParOf" srcId="{6ABFB06D-12EE-4DD8-9F86-EDB031A0197F}" destId="{54B793BF-66B1-415C-89AE-C6A050B6940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FC3C3-C0DA-45A5-9CFE-757EE6C3E852}">
      <dsp:nvSpPr>
        <dsp:cNvPr id="0" name=""/>
        <dsp:cNvSpPr/>
      </dsp:nvSpPr>
      <dsp:spPr>
        <a:xfrm>
          <a:off x="214324" y="26610"/>
          <a:ext cx="8001034" cy="76203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1.понять, кто такие </a:t>
          </a:r>
          <a:r>
            <a:rPr lang="ru-RU" sz="2400" kern="1200" dirty="0" err="1" smtClean="0"/>
            <a:t>девиантные</a:t>
          </a:r>
          <a:r>
            <a:rPr lang="ru-RU" sz="2400" kern="1200" dirty="0" smtClean="0"/>
            <a:t> дети; </a:t>
          </a:r>
        </a:p>
      </dsp:txBody>
      <dsp:txXfrm>
        <a:off x="251524" y="63810"/>
        <a:ext cx="7926634" cy="687636"/>
      </dsp:txXfrm>
    </dsp:sp>
    <dsp:sp modelId="{F4375517-B9E3-4FC6-9689-E3C2EFD7360A}">
      <dsp:nvSpPr>
        <dsp:cNvPr id="0" name=""/>
        <dsp:cNvSpPr/>
      </dsp:nvSpPr>
      <dsp:spPr>
        <a:xfrm>
          <a:off x="214324" y="3306179"/>
          <a:ext cx="8001034" cy="967443"/>
        </a:xfrm>
        <a:prstGeom prst="roundRect">
          <a:avLst/>
        </a:prstGeom>
        <a:solidFill>
          <a:schemeClr val="accent4">
            <a:hueOff val="-227958"/>
            <a:satOff val="-1151"/>
            <a:lumOff val="-161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4.систематизировать наши знания, накопленный опыт работы,</a:t>
          </a:r>
        </a:p>
      </dsp:txBody>
      <dsp:txXfrm>
        <a:off x="261551" y="3353406"/>
        <a:ext cx="7906580" cy="872989"/>
      </dsp:txXfrm>
    </dsp:sp>
    <dsp:sp modelId="{BF61E62D-1E2F-4976-B50D-BDF3B695E20A}">
      <dsp:nvSpPr>
        <dsp:cNvPr id="0" name=""/>
        <dsp:cNvSpPr/>
      </dsp:nvSpPr>
      <dsp:spPr>
        <a:xfrm>
          <a:off x="214324" y="4551710"/>
          <a:ext cx="8001034" cy="1069509"/>
        </a:xfrm>
        <a:prstGeom prst="roundRect">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5.составить алгоритм действий, чтобы в дальнейшем использовать его в своей работе  при взаимодействии с детьми отклоняющегося поведения</a:t>
          </a:r>
          <a:endParaRPr lang="ru-RU" sz="2400" kern="1200" dirty="0" smtClean="0"/>
        </a:p>
      </dsp:txBody>
      <dsp:txXfrm>
        <a:off x="266533" y="4603919"/>
        <a:ext cx="7896616" cy="965091"/>
      </dsp:txXfrm>
    </dsp:sp>
    <dsp:sp modelId="{AB942827-023B-42E4-A8F5-E863A3196FF8}">
      <dsp:nvSpPr>
        <dsp:cNvPr id="0" name=""/>
        <dsp:cNvSpPr/>
      </dsp:nvSpPr>
      <dsp:spPr>
        <a:xfrm>
          <a:off x="214324" y="2053220"/>
          <a:ext cx="8001034" cy="1131889"/>
        </a:xfrm>
        <a:prstGeom prst="roundRect">
          <a:avLst/>
        </a:prstGeom>
        <a:solidFill>
          <a:schemeClr val="accent4">
            <a:hueOff val="-683875"/>
            <a:satOff val="-3454"/>
            <a:lumOff val="-48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3. обсудить доступные и эффективные методы работы с такими детьми;</a:t>
          </a:r>
        </a:p>
      </dsp:txBody>
      <dsp:txXfrm>
        <a:off x="269578" y="2108474"/>
        <a:ext cx="7890526" cy="1021381"/>
      </dsp:txXfrm>
    </dsp:sp>
    <dsp:sp modelId="{54B793BF-66B1-415C-89AE-C6A050B69404}">
      <dsp:nvSpPr>
        <dsp:cNvPr id="0" name=""/>
        <dsp:cNvSpPr/>
      </dsp:nvSpPr>
      <dsp:spPr>
        <a:xfrm>
          <a:off x="214324" y="1006906"/>
          <a:ext cx="8001034" cy="967443"/>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smtClean="0"/>
            <a:t>2.выявить проблемные зоны, которые требуют наших совместных действий;</a:t>
          </a:r>
          <a:endParaRPr lang="ru-RU" sz="2400" kern="1200" dirty="0"/>
        </a:p>
      </dsp:txBody>
      <dsp:txXfrm>
        <a:off x="261551" y="1054133"/>
        <a:ext cx="7906580" cy="8729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5443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9573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54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4305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5091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487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1208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277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2453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446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58724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96529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2519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9039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9014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8117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06.03.2018</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86047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0.jpeg"/><Relationship Id="rId7"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9D1E3"/>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1428759"/>
          </a:xfrm>
        </p:spPr>
        <p:txBody>
          <a:bodyPr>
            <a:normAutofit/>
          </a:bodyPr>
          <a:lstStyle/>
          <a:p>
            <a:endParaRPr lang="ru-RU" sz="3200" dirty="0"/>
          </a:p>
        </p:txBody>
      </p:sp>
      <p:sp>
        <p:nvSpPr>
          <p:cNvPr id="3" name="Подзаголовок 2"/>
          <p:cNvSpPr>
            <a:spLocks noGrp="1"/>
          </p:cNvSpPr>
          <p:nvPr>
            <p:ph type="subTitle" idx="1"/>
          </p:nvPr>
        </p:nvSpPr>
        <p:spPr>
          <a:xfrm>
            <a:off x="1371600" y="2214554"/>
            <a:ext cx="6129358" cy="4071966"/>
          </a:xfrm>
        </p:spPr>
        <p:txBody>
          <a:bodyPr/>
          <a:lstStyle/>
          <a:p>
            <a:endParaRPr lang="ru-RU" dirty="0"/>
          </a:p>
        </p:txBody>
      </p:sp>
      <p:sp>
        <p:nvSpPr>
          <p:cNvPr id="5" name="Прямоугольник 4"/>
          <p:cNvSpPr/>
          <p:nvPr/>
        </p:nvSpPr>
        <p:spPr>
          <a:xfrm>
            <a:off x="714348" y="357167"/>
            <a:ext cx="7858180"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a:spAutoFit/>
          </a:bodyPr>
          <a:lstStyle/>
          <a:p>
            <a:pPr algn="ctr"/>
            <a:r>
              <a:rPr lang="ru-RU" sz="36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ПРОФИЛАКТИКА  ДЕВИАНТНОГО ПОВЕДЕНИЯ СРЕДИ ДЕТЕЙ И ПОДРОСТКОВ</a:t>
            </a:r>
            <a:endParaRPr lang="ru-RU" sz="3600" b="1" cap="none" spc="0"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endParaRPr>
          </a:p>
        </p:txBody>
      </p:sp>
      <p:pic>
        <p:nvPicPr>
          <p:cNvPr id="1026" name="Picture 2" descr="D:\Disk C\Admin\Мои документы\Инна\фото на нов.презент\25.jpg"/>
          <p:cNvPicPr>
            <a:picLocks noChangeAspect="1" noChangeArrowheads="1"/>
          </p:cNvPicPr>
          <p:nvPr/>
        </p:nvPicPr>
        <p:blipFill>
          <a:blip r:embed="rId2" cstate="print"/>
          <a:srcRect/>
          <a:stretch>
            <a:fillRect/>
          </a:stretch>
        </p:blipFill>
        <p:spPr bwMode="auto">
          <a:xfrm>
            <a:off x="1500166" y="2285992"/>
            <a:ext cx="6286544" cy="4357718"/>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D1C39F"/>
            </a:gs>
          </a:gsLst>
          <a:lin ang="0" scaled="1"/>
          <a:tileRect/>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214290"/>
            <a:ext cx="80724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Tx/>
              <a:buChar char="•"/>
              <a:tabLst>
                <a:tab pos="685800" algn="l"/>
              </a:tabLst>
            </a:pPr>
            <a:r>
              <a:rPr kumimoji="0" lang="ru-RU" sz="2400" b="1" i="0" u="sng" strike="noStrike" cap="none" normalizeH="0" baseline="0" dirty="0" err="1" smtClean="0">
                <a:ln>
                  <a:noFill/>
                </a:ln>
                <a:solidFill>
                  <a:schemeClr val="accent6">
                    <a:lumMod val="50000"/>
                  </a:schemeClr>
                </a:solidFill>
                <a:effectLst/>
                <a:latin typeface="Calibri" pitchFamily="34" charset="0"/>
                <a:ea typeface="Times New Roman" pitchFamily="18" charset="0"/>
                <a:cs typeface="Times New Roman" pitchFamily="18" charset="0"/>
              </a:rPr>
              <a:t>Антисоциальное</a:t>
            </a:r>
            <a:r>
              <a:rPr kumimoji="0" lang="ru-RU" sz="2400" b="1" i="0" u="sng"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поведение</a:t>
            </a:r>
            <a:r>
              <a:rPr kumimoji="0" lang="ru-RU" sz="2400" b="0"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accent6">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ru-RU" sz="2400" b="0" i="0" u="none" strike="noStrike" cap="none" normalizeH="0" baseline="0" dirty="0" smtClean="0">
                <a:ln>
                  <a:noFill/>
                </a:ln>
                <a:solidFill>
                  <a:srgbClr val="663300"/>
                </a:solidFill>
                <a:effectLst/>
                <a:latin typeface="Calibri" pitchFamily="34" charset="0"/>
                <a:ea typeface="Times New Roman" pitchFamily="18" charset="0"/>
                <a:cs typeface="Times New Roman" pitchFamily="18" charset="0"/>
              </a:rPr>
              <a:t> поведение, противоречащее правовым нормам и угрожающее социальному порядку и благополучию окружающих.</a:t>
            </a:r>
            <a:endParaRPr kumimoji="0" lang="ru-RU" sz="2400" b="0" i="0" u="none" strike="noStrike" cap="none" normalizeH="0" baseline="0" dirty="0" smtClean="0">
              <a:ln>
                <a:noFill/>
              </a:ln>
              <a:solidFill>
                <a:srgbClr val="663300"/>
              </a:solidFill>
              <a:effectLst/>
              <a:latin typeface="Arial" pitchFamily="34" charset="0"/>
            </a:endParaRPr>
          </a:p>
        </p:txBody>
      </p:sp>
      <p:sp>
        <p:nvSpPr>
          <p:cNvPr id="4" name="Волна 3"/>
          <p:cNvSpPr/>
          <p:nvPr/>
        </p:nvSpPr>
        <p:spPr>
          <a:xfrm>
            <a:off x="357158" y="1785926"/>
            <a:ext cx="3571900" cy="1643074"/>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Насилие над более младшими и слабыми сверстниками, животными</a:t>
            </a:r>
            <a:endParaRPr lang="ru-RU" sz="2000" b="1" dirty="0"/>
          </a:p>
        </p:txBody>
      </p:sp>
      <p:sp>
        <p:nvSpPr>
          <p:cNvPr id="5" name="Волна 4"/>
          <p:cNvSpPr/>
          <p:nvPr/>
        </p:nvSpPr>
        <p:spPr>
          <a:xfrm>
            <a:off x="4643438" y="2081202"/>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ВОРОВСТВО</a:t>
            </a:r>
            <a:endParaRPr lang="ru-RU" sz="2400" dirty="0"/>
          </a:p>
        </p:txBody>
      </p:sp>
      <p:sp>
        <p:nvSpPr>
          <p:cNvPr id="6" name="Волна 5"/>
          <p:cNvSpPr/>
          <p:nvPr/>
        </p:nvSpPr>
        <p:spPr>
          <a:xfrm>
            <a:off x="366682" y="3571876"/>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ПОРЧА ЧУЖОГО ИМУЩЕСТВА</a:t>
            </a:r>
            <a:endParaRPr lang="ru-RU" sz="2400" dirty="0"/>
          </a:p>
        </p:txBody>
      </p:sp>
      <p:sp>
        <p:nvSpPr>
          <p:cNvPr id="7" name="Волна 6"/>
          <p:cNvSpPr/>
          <p:nvPr/>
        </p:nvSpPr>
        <p:spPr>
          <a:xfrm>
            <a:off x="428596" y="5143512"/>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ВАНДАЛИЗМ</a:t>
            </a:r>
            <a:endParaRPr lang="ru-RU" sz="2400" dirty="0"/>
          </a:p>
        </p:txBody>
      </p:sp>
      <p:sp>
        <p:nvSpPr>
          <p:cNvPr id="8" name="Волна 7"/>
          <p:cNvSpPr/>
          <p:nvPr/>
        </p:nvSpPr>
        <p:spPr>
          <a:xfrm>
            <a:off x="4643438" y="3571876"/>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МЕЛКОЕ  ХУЛИГАНСТВО</a:t>
            </a:r>
            <a:endParaRPr lang="ru-RU" sz="2400" dirty="0"/>
          </a:p>
        </p:txBody>
      </p:sp>
      <p:sp>
        <p:nvSpPr>
          <p:cNvPr id="9" name="Волна 8"/>
          <p:cNvSpPr/>
          <p:nvPr/>
        </p:nvSpPr>
        <p:spPr>
          <a:xfrm>
            <a:off x="4714876" y="5072074"/>
            <a:ext cx="3571900" cy="1357322"/>
          </a:xfrm>
          <a:prstGeom prst="wave">
            <a:avLst>
              <a:gd name="adj1" fmla="val 12500"/>
              <a:gd name="adj2" fmla="val 0"/>
            </a:avLst>
          </a:prstGeom>
          <a:solidFill>
            <a:schemeClr val="accent6">
              <a:lumMod val="75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ТОРГОВЛЯ НАРКОТИКАМИ</a:t>
            </a:r>
            <a:endParaRPr lang="ru-RU" sz="2400"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17999">
              <a:srgbClr val="FEE7F2"/>
            </a:gs>
            <a:gs pos="36000">
              <a:srgbClr val="FAC77D"/>
            </a:gs>
            <a:gs pos="61000">
              <a:srgbClr val="FBA97D"/>
            </a:gs>
            <a:gs pos="82001">
              <a:srgbClr val="FBD49C"/>
            </a:gs>
            <a:gs pos="100000">
              <a:srgbClr val="FEE7F2"/>
            </a:gs>
          </a:gsLst>
          <a:lin ang="0" scaled="0"/>
        </a:gra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85786" y="214290"/>
            <a:ext cx="77153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Асоциальное поведение –</a:t>
            </a:r>
            <a:r>
              <a:rPr kumimoji="0" lang="ru-RU" sz="2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2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400" b="0" i="0" u="none" strike="noStrike" cap="none" normalizeH="0" baseline="0" dirty="0" smtClean="0">
                <a:ln>
                  <a:noFill/>
                </a:ln>
                <a:solidFill>
                  <a:srgbClr val="772D2B"/>
                </a:solidFill>
                <a:effectLst/>
                <a:latin typeface="Calibri" pitchFamily="34" charset="0"/>
                <a:ea typeface="Times New Roman" pitchFamily="18" charset="0"/>
                <a:cs typeface="Times New Roman" pitchFamily="18" charset="0"/>
              </a:rPr>
              <a:t>Уклонение от выполнения морально-нравственных норм, принятых в обществе, угрожающее благополучию межличностных отношений:</a:t>
            </a:r>
            <a:endParaRPr kumimoji="0" lang="ru-RU" sz="2400" b="0" i="0" u="none" strike="noStrike" cap="none" normalizeH="0" baseline="0" dirty="0" smtClean="0">
              <a:ln>
                <a:noFill/>
              </a:ln>
              <a:solidFill>
                <a:srgbClr val="772D2B"/>
              </a:solidFill>
              <a:effectLst/>
              <a:latin typeface="Arial" pitchFamily="34" charset="0"/>
            </a:endParaRPr>
          </a:p>
        </p:txBody>
      </p:sp>
      <p:sp>
        <p:nvSpPr>
          <p:cNvPr id="4" name="Выноска-облако 3"/>
          <p:cNvSpPr/>
          <p:nvPr/>
        </p:nvSpPr>
        <p:spPr>
          <a:xfrm>
            <a:off x="642910" y="2000240"/>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ПОБЕГИ ИЗ ДОМУ</a:t>
            </a:r>
            <a:endParaRPr lang="ru-RU" dirty="0">
              <a:solidFill>
                <a:srgbClr val="1E03BD"/>
              </a:solidFill>
            </a:endParaRPr>
          </a:p>
        </p:txBody>
      </p:sp>
      <p:sp>
        <p:nvSpPr>
          <p:cNvPr id="5" name="Выноска-облако 4"/>
          <p:cNvSpPr/>
          <p:nvPr/>
        </p:nvSpPr>
        <p:spPr>
          <a:xfrm>
            <a:off x="71438" y="5286388"/>
            <a:ext cx="3000364"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НЕНОРМАТИВНАЯ ЛЕКСИКА</a:t>
            </a:r>
            <a:endParaRPr lang="ru-RU" dirty="0">
              <a:solidFill>
                <a:srgbClr val="1E03BD"/>
              </a:solidFill>
            </a:endParaRPr>
          </a:p>
        </p:txBody>
      </p:sp>
      <p:sp>
        <p:nvSpPr>
          <p:cNvPr id="6" name="Выноска-облако 5"/>
          <p:cNvSpPr/>
          <p:nvPr/>
        </p:nvSpPr>
        <p:spPr>
          <a:xfrm>
            <a:off x="3143240" y="2428868"/>
            <a:ext cx="2786082" cy="1214446"/>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СИСТЕМАТИЧЕСКИЕ ПРОПУСКИ В ШКОЛЕ</a:t>
            </a:r>
            <a:endParaRPr lang="ru-RU" dirty="0">
              <a:solidFill>
                <a:srgbClr val="1E03BD"/>
              </a:solidFill>
            </a:endParaRPr>
          </a:p>
        </p:txBody>
      </p:sp>
      <p:sp>
        <p:nvSpPr>
          <p:cNvPr id="7" name="Выноска-облако 6"/>
          <p:cNvSpPr/>
          <p:nvPr/>
        </p:nvSpPr>
        <p:spPr>
          <a:xfrm>
            <a:off x="142844" y="3571876"/>
            <a:ext cx="3143272"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ВЫМОГАТЕЛЬСТВО</a:t>
            </a:r>
            <a:endParaRPr lang="ru-RU" dirty="0">
              <a:solidFill>
                <a:srgbClr val="1E03BD"/>
              </a:solidFill>
            </a:endParaRPr>
          </a:p>
        </p:txBody>
      </p:sp>
      <p:sp>
        <p:nvSpPr>
          <p:cNvPr id="8" name="Выноска-облако 7"/>
          <p:cNvSpPr/>
          <p:nvPr/>
        </p:nvSpPr>
        <p:spPr>
          <a:xfrm>
            <a:off x="3143240" y="4214818"/>
            <a:ext cx="2928958" cy="1928826"/>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НАСТЕННЫЕ  НАДПИСИ И РИСУНКИ НЕПРИСТОЙНОГО ХАРАКТЕРА</a:t>
            </a:r>
            <a:endParaRPr lang="ru-RU" dirty="0">
              <a:solidFill>
                <a:srgbClr val="1E03BD"/>
              </a:solidFill>
            </a:endParaRPr>
          </a:p>
        </p:txBody>
      </p:sp>
      <p:sp>
        <p:nvSpPr>
          <p:cNvPr id="9" name="Выноска-облако 8"/>
          <p:cNvSpPr/>
          <p:nvPr/>
        </p:nvSpPr>
        <p:spPr>
          <a:xfrm>
            <a:off x="5715008" y="3286124"/>
            <a:ext cx="3071834" cy="1071570"/>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БЕСПОРЯДОЧНЫЕ ПОЛОВЫЕ СВЯЗИ</a:t>
            </a:r>
            <a:endParaRPr lang="ru-RU" dirty="0">
              <a:solidFill>
                <a:srgbClr val="1E03BD"/>
              </a:solidFill>
            </a:endParaRPr>
          </a:p>
        </p:txBody>
      </p:sp>
      <p:sp>
        <p:nvSpPr>
          <p:cNvPr id="10" name="Выноска-облако 9"/>
          <p:cNvSpPr/>
          <p:nvPr/>
        </p:nvSpPr>
        <p:spPr>
          <a:xfrm>
            <a:off x="5857884" y="1785926"/>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АГРЕССИВНОЕ ПОВЕДЕНИЕ</a:t>
            </a:r>
            <a:endParaRPr lang="ru-RU" dirty="0">
              <a:solidFill>
                <a:srgbClr val="1E03BD"/>
              </a:solidFill>
            </a:endParaRPr>
          </a:p>
        </p:txBody>
      </p:sp>
      <p:sp>
        <p:nvSpPr>
          <p:cNvPr id="11" name="Выноска-облако 10"/>
          <p:cNvSpPr/>
          <p:nvPr/>
        </p:nvSpPr>
        <p:spPr>
          <a:xfrm>
            <a:off x="6000760" y="5286388"/>
            <a:ext cx="2500330" cy="928694"/>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1E03BD"/>
                </a:solidFill>
              </a:rPr>
              <a:t>ЛОЖЬ</a:t>
            </a:r>
            <a:endParaRPr lang="ru-RU" dirty="0">
              <a:solidFill>
                <a:srgbClr val="1E03BD"/>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alpha val="0"/>
              </a:srgbClr>
            </a:gs>
            <a:gs pos="50000">
              <a:srgbClr val="9CB86E"/>
            </a:gs>
            <a:gs pos="100000">
              <a:srgbClr val="156B1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214290"/>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err="1" smtClean="0">
                <a:ln>
                  <a:noFill/>
                </a:ln>
                <a:solidFill>
                  <a:srgbClr val="006666"/>
                </a:solidFill>
                <a:effectLst/>
                <a:latin typeface="Calibri" pitchFamily="34" charset="0"/>
                <a:ea typeface="Times New Roman" pitchFamily="18" charset="0"/>
                <a:cs typeface="Times New Roman" pitchFamily="18" charset="0"/>
              </a:rPr>
              <a:t>Аутодеструктивное</a:t>
            </a:r>
            <a:r>
              <a:rPr kumimoji="0" lang="ru-RU" sz="2800" b="1" i="0" u="sng"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t> поведение –</a:t>
            </a:r>
            <a:r>
              <a:rPr kumimoji="0" lang="ru-RU" sz="2800" b="1" i="0" u="none"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t> </a:t>
            </a:r>
            <a:br>
              <a:rPr kumimoji="0" lang="ru-RU" sz="2800" b="1" i="0" u="none" strike="noStrike" cap="none" normalizeH="0" baseline="0" dirty="0" smtClean="0">
                <a:ln>
                  <a:noFill/>
                </a:ln>
                <a:solidFill>
                  <a:srgbClr val="006666"/>
                </a:solidFill>
                <a:effectLst/>
                <a:latin typeface="Calibri" pitchFamily="34" charset="0"/>
                <a:ea typeface="Times New Roman" pitchFamily="18" charset="0"/>
                <a:cs typeface="Times New Roman" pitchFamily="18" charset="0"/>
              </a:rPr>
            </a:br>
            <a:r>
              <a:rPr kumimoji="0" lang="ru-RU" sz="2800" b="0" i="0" u="none" strike="noStrike" cap="none" normalizeH="0" baseline="0" dirty="0" smtClean="0">
                <a:ln>
                  <a:noFill/>
                </a:ln>
                <a:solidFill>
                  <a:srgbClr val="003366"/>
                </a:solidFill>
                <a:effectLst/>
                <a:latin typeface="Calibri" pitchFamily="34" charset="0"/>
                <a:ea typeface="Times New Roman" pitchFamily="18" charset="0"/>
                <a:cs typeface="Times New Roman" pitchFamily="18" charset="0"/>
              </a:rPr>
              <a:t>Поведение, отклоняющееся от медицинских и психологических норм, угрожающее целостности и развитию личности</a:t>
            </a:r>
            <a:r>
              <a:rPr kumimoji="0" lang="ru-RU" sz="2800" b="0" i="0" u="none" strike="noStrike" cap="none" normalizeH="0" baseline="0" dirty="0" smtClean="0">
                <a:ln>
                  <a:noFill/>
                </a:ln>
                <a:solidFill>
                  <a:srgbClr val="006699"/>
                </a:solidFill>
                <a:effectLst/>
                <a:latin typeface="Calibri" pitchFamily="34" charset="0"/>
                <a:ea typeface="Times New Roman" pitchFamily="18" charset="0"/>
                <a:cs typeface="Times New Roman" pitchFamily="18" charset="0"/>
              </a:rPr>
              <a:t>:</a:t>
            </a:r>
            <a:endParaRPr kumimoji="0" lang="ru-RU" sz="2800" b="0" i="0" u="none" strike="noStrike" cap="none" normalizeH="0" baseline="0" dirty="0" smtClean="0">
              <a:ln>
                <a:noFill/>
              </a:ln>
              <a:solidFill>
                <a:srgbClr val="006699"/>
              </a:solidFill>
              <a:effectLst/>
              <a:latin typeface="Arial" pitchFamily="34" charset="0"/>
            </a:endParaRPr>
          </a:p>
        </p:txBody>
      </p:sp>
      <p:sp>
        <p:nvSpPr>
          <p:cNvPr id="3" name="Горизонтальный свиток 2"/>
          <p:cNvSpPr/>
          <p:nvPr/>
        </p:nvSpPr>
        <p:spPr>
          <a:xfrm>
            <a:off x="928662" y="2252852"/>
            <a:ext cx="2714644"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КУРЕНИЕ</a:t>
            </a:r>
            <a:endParaRPr lang="ru-RU" sz="2800" dirty="0">
              <a:solidFill>
                <a:srgbClr val="003366"/>
              </a:solidFill>
            </a:endParaRPr>
          </a:p>
        </p:txBody>
      </p:sp>
      <p:sp>
        <p:nvSpPr>
          <p:cNvPr id="4" name="Горизонтальный свиток 3"/>
          <p:cNvSpPr/>
          <p:nvPr/>
        </p:nvSpPr>
        <p:spPr>
          <a:xfrm>
            <a:off x="1285852" y="3753050"/>
            <a:ext cx="2714644"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СУИЦИД</a:t>
            </a:r>
            <a:endParaRPr lang="ru-RU" sz="2800" dirty="0">
              <a:solidFill>
                <a:srgbClr val="003366"/>
              </a:solidFill>
            </a:endParaRPr>
          </a:p>
        </p:txBody>
      </p:sp>
      <p:sp>
        <p:nvSpPr>
          <p:cNvPr id="5" name="Горизонтальный свиток 4"/>
          <p:cNvSpPr/>
          <p:nvPr/>
        </p:nvSpPr>
        <p:spPr>
          <a:xfrm>
            <a:off x="642910" y="5253248"/>
            <a:ext cx="2857520"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АЛКОГОЛИЗМ</a:t>
            </a:r>
            <a:endParaRPr lang="ru-RU" sz="2800" dirty="0">
              <a:solidFill>
                <a:srgbClr val="003366"/>
              </a:solidFill>
            </a:endParaRPr>
          </a:p>
        </p:txBody>
      </p:sp>
      <p:sp>
        <p:nvSpPr>
          <p:cNvPr id="6" name="Горизонтальный свиток 5"/>
          <p:cNvSpPr/>
          <p:nvPr/>
        </p:nvSpPr>
        <p:spPr>
          <a:xfrm>
            <a:off x="4857752" y="5181810"/>
            <a:ext cx="2714636"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ВСКРЫТИЕ ВЕН</a:t>
            </a:r>
            <a:endParaRPr lang="ru-RU" sz="2800" dirty="0">
              <a:solidFill>
                <a:srgbClr val="003366"/>
              </a:solidFill>
            </a:endParaRPr>
          </a:p>
        </p:txBody>
      </p:sp>
      <p:sp>
        <p:nvSpPr>
          <p:cNvPr id="7" name="Горизонтальный свиток 6"/>
          <p:cNvSpPr/>
          <p:nvPr/>
        </p:nvSpPr>
        <p:spPr>
          <a:xfrm>
            <a:off x="5500694" y="3643314"/>
            <a:ext cx="2857520"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НАРКОМАНИЯ</a:t>
            </a:r>
            <a:endParaRPr lang="ru-RU" sz="2800" dirty="0">
              <a:solidFill>
                <a:srgbClr val="003366"/>
              </a:solidFill>
            </a:endParaRPr>
          </a:p>
        </p:txBody>
      </p:sp>
      <p:sp>
        <p:nvSpPr>
          <p:cNvPr id="8" name="Горизонтальный свиток 7"/>
          <p:cNvSpPr/>
          <p:nvPr/>
        </p:nvSpPr>
        <p:spPr>
          <a:xfrm>
            <a:off x="4786314" y="2109976"/>
            <a:ext cx="3143272" cy="1033272"/>
          </a:xfrm>
          <a:prstGeom prst="horizontalScroll">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003366"/>
                </a:solidFill>
              </a:rPr>
              <a:t>ТОКСИКОМАНИЯ</a:t>
            </a:r>
            <a:endParaRPr lang="ru-RU" sz="2800" dirty="0">
              <a:solidFill>
                <a:srgbClr val="003366"/>
              </a:solidFill>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42910" y="809227"/>
            <a:ext cx="8001056" cy="5262979"/>
          </a:xfrm>
          <a:prstGeom prst="rect">
            <a:avLst/>
          </a:prstGeom>
          <a:blipFill>
            <a:blip r:embed="rId3" cstate="print">
              <a:duotone>
                <a:schemeClr val="accent2">
                  <a:shade val="45000"/>
                  <a:satMod val="135000"/>
                </a:schemeClr>
                <a:prstClr val="white"/>
              </a:duotone>
            </a:blip>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rgbClr val="660066"/>
                </a:solidFill>
                <a:effectLst/>
                <a:latin typeface="Calibri" pitchFamily="34" charset="0"/>
                <a:ea typeface="Times New Roman" pitchFamily="18" charset="0"/>
                <a:cs typeface="Times New Roman" pitchFamily="18" charset="0"/>
              </a:rPr>
              <a:t>СИТУАЦИИ:</a:t>
            </a:r>
          </a:p>
          <a:p>
            <a:pPr marL="0" marR="0" lvl="0"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t>1)После сделанного классным руководителем замечания, подросток вышел из класса, демонстративно громко хлопнув дверью. </a:t>
            </a:r>
          </a:p>
          <a:p>
            <a:pPr marL="0" marR="0" lvl="0" indent="0" algn="l"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2)Группа подростков из 7 класса систематически издеваются над четвероклассником, подстерегая его в разных местах, как в школе, так и дома. </a:t>
            </a: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0" i="0" u="none" strike="noStrike" cap="none" normalizeH="0" baseline="0" dirty="0" smtClean="0">
                <a:ln>
                  <a:noFill/>
                </a:ln>
                <a:solidFill>
                  <a:srgbClr val="003300"/>
                </a:solidFill>
                <a:effectLst/>
                <a:latin typeface="Calibri" pitchFamily="34" charset="0"/>
                <a:ea typeface="Times New Roman" pitchFamily="18" charset="0"/>
                <a:cs typeface="Times New Roman" pitchFamily="18" charset="0"/>
              </a:rPr>
              <a:t>3)Подросток нюхает токсические вещества, постепенно привлекая к этому своих сверстников. Детям становится плохо. При этом они продолжают встречаться и заниматься данным занятием дальше. </a:t>
            </a:r>
          </a:p>
          <a:p>
            <a:pPr marL="0" marR="0" lvl="0" indent="0" algn="l"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rgbClr val="003300"/>
              </a:solidFill>
              <a:effectLst/>
              <a:latin typeface="Arial" pitchFamily="34" charset="0"/>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285720" y="357166"/>
            <a:ext cx="8643998" cy="4893647"/>
          </a:xfrm>
          <a:prstGeom prst="rect">
            <a:avLst/>
          </a:prstGeom>
        </p:spPr>
        <p:txBody>
          <a:bodyPr wrap="square">
            <a:spAutoFit/>
          </a:bodyPr>
          <a:lstStyle/>
          <a:p>
            <a:pPr algn="ctr"/>
            <a:r>
              <a:rPr lang="ru-RU" sz="2400" dirty="0" smtClean="0">
                <a:solidFill>
                  <a:srgbClr val="AF0521"/>
                </a:solidFill>
              </a:rPr>
              <a:t>Все ситуации, встречающиеся в школьной практике, обобщая, можно назвать линиями нарушений: </a:t>
            </a:r>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a:p>
            <a:endParaRPr lang="ru-RU" sz="2400" dirty="0" smtClean="0"/>
          </a:p>
        </p:txBody>
      </p:sp>
      <p:sp>
        <p:nvSpPr>
          <p:cNvPr id="3" name="Пятно 1 2"/>
          <p:cNvSpPr/>
          <p:nvPr/>
        </p:nvSpPr>
        <p:spPr>
          <a:xfrm>
            <a:off x="357158" y="1357298"/>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НАРУШЕНИЕ ОБУЧЕНИЯ</a:t>
            </a:r>
            <a:endParaRPr lang="ru-RU" dirty="0">
              <a:solidFill>
                <a:srgbClr val="660066"/>
              </a:solidFill>
            </a:endParaRPr>
          </a:p>
        </p:txBody>
      </p:sp>
      <p:sp>
        <p:nvSpPr>
          <p:cNvPr id="4" name="Пятно 1 3"/>
          <p:cNvSpPr/>
          <p:nvPr/>
        </p:nvSpPr>
        <p:spPr>
          <a:xfrm>
            <a:off x="509558" y="4143380"/>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НАРУШЕНИЕ</a:t>
            </a:r>
          </a:p>
          <a:p>
            <a:pPr algn="ctr"/>
            <a:r>
              <a:rPr lang="ru-RU" dirty="0" smtClean="0">
                <a:solidFill>
                  <a:srgbClr val="660066"/>
                </a:solidFill>
              </a:rPr>
              <a:t>ОБЩЕНИЯ</a:t>
            </a:r>
            <a:endParaRPr lang="ru-RU" dirty="0">
              <a:solidFill>
                <a:srgbClr val="660066"/>
              </a:solidFill>
            </a:endParaRPr>
          </a:p>
        </p:txBody>
      </p:sp>
      <p:sp>
        <p:nvSpPr>
          <p:cNvPr id="5" name="Пятно 1 4"/>
          <p:cNvSpPr/>
          <p:nvPr/>
        </p:nvSpPr>
        <p:spPr>
          <a:xfrm>
            <a:off x="5786446" y="4143380"/>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СМЕШАННЫЕ</a:t>
            </a:r>
          </a:p>
          <a:p>
            <a:pPr algn="ctr"/>
            <a:r>
              <a:rPr lang="ru-RU" dirty="0" smtClean="0">
                <a:solidFill>
                  <a:srgbClr val="660066"/>
                </a:solidFill>
              </a:rPr>
              <a:t>ФОРМЫ</a:t>
            </a:r>
            <a:endParaRPr lang="ru-RU" dirty="0">
              <a:solidFill>
                <a:srgbClr val="660066"/>
              </a:solidFill>
            </a:endParaRPr>
          </a:p>
        </p:txBody>
      </p:sp>
      <p:sp>
        <p:nvSpPr>
          <p:cNvPr id="6" name="Пятно 1 5"/>
          <p:cNvSpPr/>
          <p:nvPr/>
        </p:nvSpPr>
        <p:spPr>
          <a:xfrm>
            <a:off x="2714612" y="2786058"/>
            <a:ext cx="3571900" cy="1714512"/>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660066"/>
                </a:solidFill>
              </a:rPr>
              <a:t>НАРУШЕНИЕ</a:t>
            </a:r>
          </a:p>
          <a:p>
            <a:pPr algn="ctr"/>
            <a:r>
              <a:rPr lang="ru-RU" dirty="0" smtClean="0">
                <a:solidFill>
                  <a:srgbClr val="660066"/>
                </a:solidFill>
              </a:rPr>
              <a:t>САМОСОЗНАНИЯ</a:t>
            </a:r>
            <a:endParaRPr lang="ru-RU" dirty="0">
              <a:solidFill>
                <a:srgbClr val="660066"/>
              </a:solidFill>
            </a:endParaRPr>
          </a:p>
        </p:txBody>
      </p:sp>
      <p:sp>
        <p:nvSpPr>
          <p:cNvPr id="7" name="Пятно 1 6"/>
          <p:cNvSpPr/>
          <p:nvPr/>
        </p:nvSpPr>
        <p:spPr>
          <a:xfrm>
            <a:off x="5429256" y="1428736"/>
            <a:ext cx="3000396" cy="1500198"/>
          </a:xfrm>
          <a:prstGeom prst="irregularSeal1">
            <a:avLst/>
          </a:prstGeom>
          <a:solidFill>
            <a:srgbClr val="FCD9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rgbClr val="660066"/>
                </a:solidFill>
              </a:rPr>
              <a:t>НАРУШЕНИЕ ПОВЕДЕНИЯ</a:t>
            </a:r>
          </a:p>
        </p:txBody>
      </p:sp>
      <p:sp>
        <p:nvSpPr>
          <p:cNvPr id="3073" name="Rectangle 1"/>
          <p:cNvSpPr>
            <a:spLocks noChangeArrowheads="1"/>
          </p:cNvSpPr>
          <p:nvPr/>
        </p:nvSpPr>
        <p:spPr bwMode="auto">
          <a:xfrm>
            <a:off x="571472" y="5786454"/>
            <a:ext cx="81439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Согласно этим линиям нарушения мы рассмотрим сегодня методы воздействия и помощи </a:t>
            </a:r>
            <a:r>
              <a:rPr kumimoji="0" lang="ru-RU" sz="2400" b="0" i="0" u="none" strike="noStrike" cap="none" normalizeH="0" baseline="0" dirty="0" err="1" smtClean="0">
                <a:ln>
                  <a:noFill/>
                </a:ln>
                <a:solidFill>
                  <a:schemeClr val="tx2">
                    <a:lumMod val="75000"/>
                  </a:schemeClr>
                </a:solidFill>
                <a:effectLst/>
                <a:latin typeface="Calibri" pitchFamily="34" charset="0"/>
                <a:ea typeface="Times New Roman" pitchFamily="18" charset="0"/>
                <a:cs typeface="Times New Roman" pitchFamily="18" charset="0"/>
              </a:rPr>
              <a:t>девиантному</a:t>
            </a:r>
            <a:r>
              <a:rPr kumimoji="0" lang="ru-RU" sz="2400" b="0" i="0" u="none" strike="noStrike" cap="none" normalizeH="0" baseline="0" dirty="0" smtClean="0">
                <a:ln>
                  <a:noFill/>
                </a:ln>
                <a:solidFill>
                  <a:schemeClr val="tx2">
                    <a:lumMod val="75000"/>
                  </a:schemeClr>
                </a:solidFill>
                <a:effectLst/>
                <a:latin typeface="Calibri" pitchFamily="34" charset="0"/>
                <a:ea typeface="Times New Roman" pitchFamily="18" charset="0"/>
                <a:cs typeface="Times New Roman" pitchFamily="18" charset="0"/>
              </a:rPr>
              <a:t> подростку. </a:t>
            </a:r>
            <a:endParaRPr kumimoji="0" lang="ru-RU" sz="2400" b="0" i="0" u="none" strike="noStrike" cap="none" normalizeH="0" baseline="0" dirty="0" smtClean="0">
              <a:ln>
                <a:noFill/>
              </a:ln>
              <a:solidFill>
                <a:schemeClr val="tx2">
                  <a:lumMod val="75000"/>
                </a:schemeClr>
              </a:solidFill>
              <a:effectLst/>
              <a:latin typeface="Arial" pitchFamily="34" charset="0"/>
            </a:endParaRPr>
          </a:p>
        </p:txBody>
      </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41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28662" y="214290"/>
            <a:ext cx="7358114" cy="1261884"/>
          </a:xfrm>
          <a:prstGeom prst="rect">
            <a:avLst/>
          </a:prstGeom>
          <a:blipFill>
            <a:blip r:embed="rId2"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факторы риска и причины отклонений, создающие </a:t>
            </a:r>
            <a:r>
              <a:rPr kumimoji="0" lang="ru-RU" sz="2400" b="0" i="0" strike="noStrike" cap="none" normalizeH="0" baseline="0" dirty="0" err="1" smtClean="0">
                <a:ln>
                  <a:noFill/>
                </a:ln>
                <a:solidFill>
                  <a:srgbClr val="FF0066"/>
                </a:solidFill>
                <a:effectLst/>
                <a:latin typeface="Arial Black" pitchFamily="34" charset="0"/>
                <a:ea typeface="Times New Roman" pitchFamily="18" charset="0"/>
                <a:cs typeface="Times New Roman" pitchFamily="18" charset="0"/>
              </a:rPr>
              <a:t>девиантное</a:t>
            </a:r>
            <a:r>
              <a:rPr kumimoji="0" lang="ru-RU" sz="2400" b="0" i="0"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поведение ребенка</a:t>
            </a:r>
            <a:r>
              <a:rPr kumimoji="0" lang="ru-RU" sz="2800" b="0"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 </a:t>
            </a:r>
            <a:endParaRPr kumimoji="0" lang="ru-RU" sz="2800" b="0" i="0" u="none" strike="noStrike" cap="none" normalizeH="0" baseline="0" dirty="0" smtClean="0">
              <a:ln>
                <a:noFill/>
              </a:ln>
              <a:solidFill>
                <a:srgbClr val="FF0066"/>
              </a:solidFill>
              <a:effectLst/>
              <a:latin typeface="Arial" pitchFamily="34" charset="0"/>
            </a:endParaRPr>
          </a:p>
        </p:txBody>
      </p:sp>
      <p:sp>
        <p:nvSpPr>
          <p:cNvPr id="6" name="Лента лицом вниз 5"/>
          <p:cNvSpPr/>
          <p:nvPr/>
        </p:nvSpPr>
        <p:spPr>
          <a:xfrm>
            <a:off x="357158" y="1714488"/>
            <a:ext cx="3214710" cy="857256"/>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СЕМЬЯ</a:t>
            </a:r>
            <a:endParaRPr lang="ru-RU" dirty="0">
              <a:solidFill>
                <a:srgbClr val="C00000"/>
              </a:solidFill>
            </a:endParaRPr>
          </a:p>
        </p:txBody>
      </p:sp>
      <p:sp>
        <p:nvSpPr>
          <p:cNvPr id="7" name="Лента лицом вниз 6"/>
          <p:cNvSpPr/>
          <p:nvPr/>
        </p:nvSpPr>
        <p:spPr>
          <a:xfrm>
            <a:off x="142844" y="4572008"/>
            <a:ext cx="4276756" cy="142876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ПРОБЛЕМЫ В ПОДРОСТКОВОМ ВОЗРАСТЕ</a:t>
            </a:r>
            <a:endParaRPr lang="ru-RU" dirty="0">
              <a:solidFill>
                <a:srgbClr val="C00000"/>
              </a:solidFill>
            </a:endParaRPr>
          </a:p>
        </p:txBody>
      </p:sp>
      <p:sp>
        <p:nvSpPr>
          <p:cNvPr id="8" name="Лента лицом вниз 7"/>
          <p:cNvSpPr/>
          <p:nvPr/>
        </p:nvSpPr>
        <p:spPr>
          <a:xfrm>
            <a:off x="5072066" y="1571612"/>
            <a:ext cx="3857652" cy="1428760"/>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ОТСУТСТВИЕ ПРОЧНЫХ СОЦИАЛЬНЫХ СВЯЗЕЙ</a:t>
            </a:r>
            <a:endParaRPr lang="ru-RU" dirty="0">
              <a:solidFill>
                <a:srgbClr val="C00000"/>
              </a:solidFill>
            </a:endParaRPr>
          </a:p>
        </p:txBody>
      </p:sp>
      <p:sp>
        <p:nvSpPr>
          <p:cNvPr id="9" name="Лента лицом вниз 8"/>
          <p:cNvSpPr/>
          <p:nvPr/>
        </p:nvSpPr>
        <p:spPr>
          <a:xfrm>
            <a:off x="142844" y="3214686"/>
            <a:ext cx="4643470" cy="857256"/>
          </a:xfrm>
          <a:prstGeom prst="ribb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C00000"/>
                </a:solidFill>
              </a:rPr>
              <a:t>НАСЛЕДСТВЕННОСТЬ</a:t>
            </a:r>
            <a:endParaRPr lang="ru-RU" dirty="0">
              <a:solidFill>
                <a:srgbClr val="C00000"/>
              </a:solidFill>
            </a:endParaRPr>
          </a:p>
        </p:txBody>
      </p:sp>
      <p:pic>
        <p:nvPicPr>
          <p:cNvPr id="2052" name="Picture 4" descr="C:\Documents and Settings\user\Рабочий стол\ЭТО ВСЕ ТВОЕ\фото на нов.презент\0_624e0_c0274910_M.jpg"/>
          <p:cNvPicPr>
            <a:picLocks noChangeAspect="1" noChangeArrowheads="1"/>
          </p:cNvPicPr>
          <p:nvPr/>
        </p:nvPicPr>
        <p:blipFill>
          <a:blip r:embed="rId3" cstate="print"/>
          <a:srcRect/>
          <a:stretch>
            <a:fillRect/>
          </a:stretch>
        </p:blipFill>
        <p:spPr bwMode="auto">
          <a:xfrm>
            <a:off x="4786314" y="3460768"/>
            <a:ext cx="4143404" cy="2682876"/>
          </a:xfrm>
          <a:prstGeom prst="rect">
            <a:avLst/>
          </a:prstGeom>
          <a:noFill/>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286116" y="357166"/>
            <a:ext cx="1670893" cy="523220"/>
          </a:xfrm>
          <a:prstGeom prst="rect">
            <a:avLst/>
          </a:prstGeom>
        </p:spPr>
        <p:txBody>
          <a:bodyPr wrap="square">
            <a:spAutoFit/>
          </a:bodyPr>
          <a:lstStyle/>
          <a:p>
            <a:pPr algn="ctr"/>
            <a:r>
              <a:rPr lang="ru-RU" sz="2800" dirty="0" smtClean="0">
                <a:solidFill>
                  <a:srgbClr val="AF0521"/>
                </a:solidFill>
                <a:latin typeface="Arial Black" pitchFamily="34" charset="0"/>
              </a:rPr>
              <a:t>семья</a:t>
            </a:r>
            <a:endParaRPr lang="ru-RU" sz="2800" dirty="0">
              <a:solidFill>
                <a:srgbClr val="AF0521"/>
              </a:solidFill>
              <a:latin typeface="Arial Black" pitchFamily="34" charset="0"/>
            </a:endParaRPr>
          </a:p>
        </p:txBody>
      </p:sp>
      <p:sp>
        <p:nvSpPr>
          <p:cNvPr id="26625" name="Rectangle 1"/>
          <p:cNvSpPr>
            <a:spLocks noChangeArrowheads="1"/>
          </p:cNvSpPr>
          <p:nvPr/>
        </p:nvSpPr>
        <p:spPr bwMode="auto">
          <a:xfrm>
            <a:off x="500034" y="974695"/>
            <a:ext cx="3571900" cy="5632311"/>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Интеллектуальная деградация и невоспитанность взрослых, эгоизм и низкий уровень нравственности семьи</a:t>
            </a:r>
            <a:r>
              <a:rPr kumimoji="0" lang="ru-RU" sz="2000" b="1"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тунеядство и</a:t>
            </a:r>
            <a:r>
              <a:rPr kumimoji="0" lang="ru-RU" sz="2000" b="1"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9900CC"/>
                </a:solidFill>
                <a:effectLst/>
                <a:latin typeface="Arial Black" pitchFamily="34" charset="0"/>
                <a:ea typeface="Times New Roman" pitchFamily="18" charset="0"/>
                <a:cs typeface="Times New Roman" pitchFamily="18" charset="0"/>
              </a:rPr>
              <a:t>пьянство, неправильное понимание родителями роли семейного воспитания, снижение интереса к воспитанию, удручающий образ жизни, раздоры, конфликты, толкают ребенка на путь правонарушений</a:t>
            </a:r>
            <a:r>
              <a:rPr kumimoji="0" lang="ru-RU" sz="2000" b="0" i="0" u="none"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Black" pitchFamily="34" charset="0"/>
            </a:endParaRPr>
          </a:p>
        </p:txBody>
      </p:sp>
      <p:pic>
        <p:nvPicPr>
          <p:cNvPr id="26626" name="Picture 2" descr="C:\Documents and Settings\user\Рабочий стол\ЭТО ВСЕ ТВОЕ\фото на нов.презент\no_hook.jpg"/>
          <p:cNvPicPr>
            <a:picLocks noChangeAspect="1" noChangeArrowheads="1"/>
          </p:cNvPicPr>
          <p:nvPr/>
        </p:nvPicPr>
        <p:blipFill>
          <a:blip r:embed="rId4" cstate="print"/>
          <a:srcRect/>
          <a:stretch>
            <a:fillRect/>
          </a:stretch>
        </p:blipFill>
        <p:spPr bwMode="auto">
          <a:xfrm>
            <a:off x="4643438" y="1000108"/>
            <a:ext cx="3714776" cy="2571768"/>
          </a:xfrm>
          <a:prstGeom prst="rect">
            <a:avLst/>
          </a:prstGeom>
          <a:noFill/>
        </p:spPr>
      </p:pic>
      <p:pic>
        <p:nvPicPr>
          <p:cNvPr id="26628" name="Picture 4" descr="C:\Documents and Settings\user\Рабочий стол\ЭТО ВСЕ ТВОЕ\фото на нов.презент\ff60ea80-edc9-4f1c-bf20-f93184f2ac59_L.jpg"/>
          <p:cNvPicPr>
            <a:picLocks noChangeAspect="1" noChangeArrowheads="1"/>
          </p:cNvPicPr>
          <p:nvPr/>
        </p:nvPicPr>
        <p:blipFill>
          <a:blip r:embed="rId5" cstate="print"/>
          <a:srcRect/>
          <a:stretch>
            <a:fillRect/>
          </a:stretch>
        </p:blipFill>
        <p:spPr bwMode="auto">
          <a:xfrm>
            <a:off x="4714876" y="3929066"/>
            <a:ext cx="3643338" cy="2571768"/>
          </a:xfrm>
          <a:prstGeom prst="rect">
            <a:avLst/>
          </a:prstGeom>
          <a:noFill/>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928662" y="428604"/>
            <a:ext cx="7261924" cy="461665"/>
          </a:xfrm>
          <a:prstGeom prst="rect">
            <a:avLst/>
          </a:prstGeom>
        </p:spPr>
        <p:txBody>
          <a:bodyPr wrap="none">
            <a:spAutoFit/>
          </a:bodyPr>
          <a:lstStyle/>
          <a:p>
            <a:r>
              <a:rPr lang="ru-RU" sz="2400" dirty="0" smtClean="0">
                <a:solidFill>
                  <a:srgbClr val="003366"/>
                </a:solidFill>
                <a:latin typeface="Arial Black" pitchFamily="34" charset="0"/>
              </a:rPr>
              <a:t>конституционная предрасположенность</a:t>
            </a:r>
            <a:endParaRPr lang="ru-RU" sz="2400" dirty="0">
              <a:solidFill>
                <a:srgbClr val="003366"/>
              </a:solidFill>
              <a:latin typeface="Arial Black" pitchFamily="34" charset="0"/>
            </a:endParaRPr>
          </a:p>
        </p:txBody>
      </p:sp>
      <p:sp>
        <p:nvSpPr>
          <p:cNvPr id="3" name="Прямоугольник 2"/>
          <p:cNvSpPr/>
          <p:nvPr/>
        </p:nvSpPr>
        <p:spPr>
          <a:xfrm>
            <a:off x="642910" y="928670"/>
            <a:ext cx="7500990" cy="369332"/>
          </a:xfrm>
          <a:prstGeom prst="rect">
            <a:avLst/>
          </a:prstGeom>
        </p:spPr>
        <p:txBody>
          <a:bodyPr wrap="square">
            <a:spAutoFit/>
          </a:bodyPr>
          <a:lstStyle/>
          <a:p>
            <a:pPr algn="ctr"/>
            <a:r>
              <a:rPr lang="ru-RU" dirty="0" smtClean="0">
                <a:solidFill>
                  <a:srgbClr val="006666"/>
                </a:solidFill>
              </a:rPr>
              <a:t>НАРУШЕНИЯ  В ФИЗИЧЕСКОМ И ПСИХОЛОГИЧЕСКОМ ЗДОРОВЬЕ</a:t>
            </a:r>
            <a:endParaRPr lang="ru-RU" dirty="0">
              <a:solidFill>
                <a:srgbClr val="006666"/>
              </a:solidFill>
            </a:endParaRPr>
          </a:p>
        </p:txBody>
      </p:sp>
      <p:sp>
        <p:nvSpPr>
          <p:cNvPr id="27649" name="Rectangle 1"/>
          <p:cNvSpPr>
            <a:spLocks noChangeArrowheads="1"/>
          </p:cNvSpPr>
          <p:nvPr/>
        </p:nvSpPr>
        <p:spPr bwMode="auto">
          <a:xfrm>
            <a:off x="357158" y="1607187"/>
            <a:ext cx="3857652" cy="4893647"/>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Поражение нервной системы в родах</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Проблемы с психическим и физическим здоровьем – разного рода психопатии….</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Физические дефекты</a:t>
            </a:r>
            <a:endParaRPr kumimoji="0" lang="ru-RU" sz="2400" b="0" i="0" u="none" strike="noStrike" cap="none" normalizeH="0" baseline="0" dirty="0" smtClean="0">
              <a:ln>
                <a:noFill/>
              </a:ln>
              <a:solidFill>
                <a:srgbClr val="008080"/>
              </a:solidFill>
              <a:effectLst/>
              <a:latin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r>
              <a:rPr kumimoji="0" lang="ru-RU" sz="2400" b="0" i="0" u="none" strike="noStrike" cap="none" normalizeH="0" baseline="0" dirty="0" smtClean="0">
                <a:ln>
                  <a:noFill/>
                </a:ln>
                <a:solidFill>
                  <a:srgbClr val="008080"/>
                </a:solidFill>
                <a:effectLst/>
                <a:latin typeface="Arial Black" pitchFamily="34" charset="0"/>
                <a:ea typeface="Times New Roman" pitchFamily="18" charset="0"/>
                <a:cs typeface="Times New Roman" pitchFamily="18" charset="0"/>
              </a:rPr>
              <a:t>Наследственность-рождение от наркомана или алкоголика</a:t>
            </a:r>
            <a:endParaRPr kumimoji="0" lang="ru-RU" sz="2400" b="0" i="0" u="none" strike="noStrike" cap="none" normalizeH="0" baseline="0" dirty="0" smtClean="0">
              <a:ln>
                <a:noFill/>
              </a:ln>
              <a:solidFill>
                <a:srgbClr val="008080"/>
              </a:solidFill>
              <a:effectLst/>
              <a:latin typeface="Arial Black" pitchFamily="34" charset="0"/>
            </a:endParaRPr>
          </a:p>
        </p:txBody>
      </p:sp>
      <p:pic>
        <p:nvPicPr>
          <p:cNvPr id="27650" name="Picture 2" descr="C:\Documents and Settings\user\Рабочий стол\ЭТО ВСЕ ТВОЕ\фото на нов.презент\kids_10.jpg"/>
          <p:cNvPicPr>
            <a:picLocks noChangeAspect="1" noChangeArrowheads="1"/>
          </p:cNvPicPr>
          <p:nvPr/>
        </p:nvPicPr>
        <p:blipFill>
          <a:blip r:embed="rId3" cstate="print"/>
          <a:srcRect/>
          <a:stretch>
            <a:fillRect/>
          </a:stretch>
        </p:blipFill>
        <p:spPr bwMode="auto">
          <a:xfrm>
            <a:off x="5357818" y="1357299"/>
            <a:ext cx="3071834" cy="2071702"/>
          </a:xfrm>
          <a:prstGeom prst="rect">
            <a:avLst/>
          </a:prstGeom>
          <a:noFill/>
        </p:spPr>
      </p:pic>
      <p:pic>
        <p:nvPicPr>
          <p:cNvPr id="27651" name="Picture 3" descr="C:\Documents and Settings\user\Рабочий стол\ЭТО ВСЕ ТВОЕ\фото на нов.презент\4129.jpg"/>
          <p:cNvPicPr>
            <a:picLocks noChangeAspect="1" noChangeArrowheads="1"/>
          </p:cNvPicPr>
          <p:nvPr/>
        </p:nvPicPr>
        <p:blipFill>
          <a:blip r:embed="rId4" cstate="print"/>
          <a:srcRect/>
          <a:stretch>
            <a:fillRect/>
          </a:stretch>
        </p:blipFill>
        <p:spPr bwMode="auto">
          <a:xfrm>
            <a:off x="5643570" y="3571876"/>
            <a:ext cx="2500330" cy="3071834"/>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1643042" y="428604"/>
            <a:ext cx="5660780" cy="523220"/>
          </a:xfrm>
          <a:prstGeom prst="rect">
            <a:avLst/>
          </a:prstGeom>
        </p:spPr>
        <p:txBody>
          <a:bodyPr wrap="none">
            <a:spAutoFit/>
          </a:bodyPr>
          <a:lstStyle/>
          <a:p>
            <a:pPr algn="ctr"/>
            <a:r>
              <a:rPr lang="ru-RU" sz="2800" b="1" dirty="0" smtClean="0">
                <a:solidFill>
                  <a:srgbClr val="9900CC"/>
                </a:solidFill>
              </a:rPr>
              <a:t>проблемы подросткового возраста</a:t>
            </a:r>
            <a:endParaRPr lang="ru-RU" sz="2800" dirty="0">
              <a:solidFill>
                <a:srgbClr val="9900CC"/>
              </a:solidFill>
            </a:endParaRPr>
          </a:p>
        </p:txBody>
      </p:sp>
      <p:sp>
        <p:nvSpPr>
          <p:cNvPr id="4" name="Прямоугольник 3"/>
          <p:cNvSpPr/>
          <p:nvPr/>
        </p:nvSpPr>
        <p:spPr>
          <a:xfrm>
            <a:off x="3929058" y="928671"/>
            <a:ext cx="4929190" cy="5632311"/>
          </a:xfrm>
          <a:prstGeom prst="rect">
            <a:avLst/>
          </a:prstGeom>
          <a:blipFill dpi="0" rotWithShape="1">
            <a:blip r:embed="rId2" cstate="print">
              <a:alphaModFix amt="64000"/>
              <a:lum contrast="47000"/>
            </a:blip>
            <a:srcRect/>
            <a:tile tx="0" ty="0" sx="100000" sy="100000" flip="none" algn="tl"/>
          </a:blipFill>
        </p:spPr>
        <p:txBody>
          <a:bodyPr wrap="square">
            <a:spAutoFit/>
          </a:bodyPr>
          <a:lstStyle/>
          <a:p>
            <a:r>
              <a:rPr lang="ru-RU" sz="2400" dirty="0" smtClean="0">
                <a:solidFill>
                  <a:srgbClr val="A50021"/>
                </a:solidFill>
              </a:rPr>
              <a:t>подростковый период – это период полового созревания, в котором подросток плохо контролирует свои эмоции из-за выброса гормонов, период осознания себя как личности, когда ребенок сравнивает себя с другими, это период отчуждения от взрослых и поиск себя в группе сверстников. …Большинство проблем подросткового возраста возникают в области межличностного общения, связанных с учебой</a:t>
            </a:r>
            <a:r>
              <a:rPr lang="ru-RU" sz="2400" b="1" dirty="0" smtClean="0">
                <a:solidFill>
                  <a:srgbClr val="A50021"/>
                </a:solidFill>
              </a:rPr>
              <a:t> </a:t>
            </a:r>
            <a:r>
              <a:rPr lang="ru-RU" sz="2400" dirty="0" smtClean="0">
                <a:solidFill>
                  <a:srgbClr val="A50021"/>
                </a:solidFill>
              </a:rPr>
              <a:t>и взаимоотношениями со сверстниками. </a:t>
            </a:r>
            <a:endParaRPr lang="ru-RU" sz="2400" dirty="0">
              <a:solidFill>
                <a:srgbClr val="A50021"/>
              </a:solidFill>
            </a:endParaRPr>
          </a:p>
        </p:txBody>
      </p:sp>
      <p:pic>
        <p:nvPicPr>
          <p:cNvPr id="28674" name="Picture 2" descr="C:\Documents and Settings\user\Рабочий стол\ЭТО ВСЕ ТВОЕ\фото на нов.презент\DSCF4060.JPG"/>
          <p:cNvPicPr>
            <a:picLocks noChangeAspect="1" noChangeArrowheads="1"/>
          </p:cNvPicPr>
          <p:nvPr/>
        </p:nvPicPr>
        <p:blipFill>
          <a:blip r:embed="rId3" cstate="print"/>
          <a:srcRect/>
          <a:stretch>
            <a:fillRect/>
          </a:stretch>
        </p:blipFill>
        <p:spPr bwMode="auto">
          <a:xfrm>
            <a:off x="142844" y="1071546"/>
            <a:ext cx="3714776" cy="2571768"/>
          </a:xfrm>
          <a:prstGeom prst="rect">
            <a:avLst/>
          </a:prstGeom>
          <a:noFill/>
        </p:spPr>
      </p:pic>
      <p:pic>
        <p:nvPicPr>
          <p:cNvPr id="28675" name="Picture 3" descr="C:\Documents and Settings\user\Рабочий стол\ЭТО ВСЕ ТВОЕ\фото на нов.презент\1258009809_street_fight_01.jpg"/>
          <p:cNvPicPr>
            <a:picLocks noChangeAspect="1" noChangeArrowheads="1"/>
          </p:cNvPicPr>
          <p:nvPr/>
        </p:nvPicPr>
        <p:blipFill>
          <a:blip r:embed="rId4" cstate="print"/>
          <a:srcRect/>
          <a:stretch>
            <a:fillRect/>
          </a:stretch>
        </p:blipFill>
        <p:spPr bwMode="auto">
          <a:xfrm>
            <a:off x="142844" y="3929066"/>
            <a:ext cx="3714776" cy="2500330"/>
          </a:xfrm>
          <a:prstGeom prst="rect">
            <a:avLst/>
          </a:prstGeom>
          <a:noFill/>
        </p:spPr>
      </p:pic>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3714776" cy="156966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a:spAutoFit/>
          </a:bodyPr>
          <a:lstStyle/>
          <a:p>
            <a:pPr algn="ctr"/>
            <a:r>
              <a:rPr lang="ru-RU" sz="2400" dirty="0" smtClean="0">
                <a:solidFill>
                  <a:srgbClr val="A50021"/>
                </a:solidFill>
              </a:rPr>
              <a:t>Межличностный стресс, связанный с учебой </a:t>
            </a:r>
          </a:p>
          <a:p>
            <a:pPr algn="ctr"/>
            <a:r>
              <a:rPr lang="ru-RU" sz="2400" b="1" dirty="0" smtClean="0">
                <a:solidFill>
                  <a:srgbClr val="660033"/>
                </a:solidFill>
              </a:rPr>
              <a:t>Взаимоотношения со сверстниками</a:t>
            </a:r>
            <a:r>
              <a:rPr lang="ru-RU" sz="2400" dirty="0" smtClean="0">
                <a:solidFill>
                  <a:srgbClr val="660033"/>
                </a:solidFill>
              </a:rPr>
              <a:t>.</a:t>
            </a:r>
            <a:endParaRPr lang="ru-RU" sz="2400" dirty="0">
              <a:solidFill>
                <a:srgbClr val="660033"/>
              </a:solidFill>
            </a:endParaRPr>
          </a:p>
        </p:txBody>
      </p:sp>
      <p:sp>
        <p:nvSpPr>
          <p:cNvPr id="29697" name="Rectangle 1"/>
          <p:cNvSpPr>
            <a:spLocks noChangeArrowheads="1"/>
          </p:cNvSpPr>
          <p:nvPr/>
        </p:nvSpPr>
        <p:spPr bwMode="auto">
          <a:xfrm>
            <a:off x="500034" y="2080993"/>
            <a:ext cx="2928958" cy="4062651"/>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Конфликтное отвержение со стороны сверстников</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Вымогательство денег, давление, шантаж;</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Неоднократные мучения, оскорбления, угрозы, запугивания; унижения</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Принуждение совершать поступки против воли.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114300"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9698" name="Rectangle 2"/>
          <p:cNvSpPr>
            <a:spLocks noChangeArrowheads="1"/>
          </p:cNvSpPr>
          <p:nvPr/>
        </p:nvSpPr>
        <p:spPr bwMode="auto">
          <a:xfrm>
            <a:off x="4857752" y="285728"/>
            <a:ext cx="2786082" cy="52322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14300" algn="l"/>
                <a:tab pos="114300" algn="l"/>
                <a:tab pos="457200" algn="l"/>
              </a:tabLst>
            </a:pPr>
            <a:r>
              <a:rPr kumimoji="0" lang="ru-RU" sz="2800" b="1" i="0" u="none" strike="noStrike" cap="none" normalizeH="0" baseline="0" dirty="0" smtClean="0">
                <a:ln>
                  <a:noFill/>
                </a:ln>
                <a:solidFill>
                  <a:srgbClr val="6600CC"/>
                </a:solidFill>
                <a:effectLst/>
                <a:latin typeface="Calibri" pitchFamily="34" charset="0"/>
                <a:ea typeface="Times New Roman" pitchFamily="18" charset="0"/>
                <a:cs typeface="Times New Roman" pitchFamily="18" charset="0"/>
              </a:rPr>
              <a:t>   Учителя, учеба</a:t>
            </a:r>
            <a:endParaRPr kumimoji="0" lang="ru-RU" sz="2800" b="0" i="0" u="none" strike="noStrike" cap="none" normalizeH="0" baseline="0" dirty="0" smtClean="0">
              <a:ln>
                <a:noFill/>
              </a:ln>
              <a:solidFill>
                <a:srgbClr val="6600CC"/>
              </a:solidFill>
              <a:effectLst/>
              <a:latin typeface="Arial" pitchFamily="34" charset="0"/>
            </a:endParaRPr>
          </a:p>
        </p:txBody>
      </p:sp>
      <p:sp>
        <p:nvSpPr>
          <p:cNvPr id="29699" name="Rectangle 3"/>
          <p:cNvSpPr>
            <a:spLocks noChangeArrowheads="1"/>
          </p:cNvSpPr>
          <p:nvPr/>
        </p:nvSpPr>
        <p:spPr bwMode="auto">
          <a:xfrm>
            <a:off x="4000496" y="785794"/>
            <a:ext cx="4857784" cy="2862322"/>
          </a:xfrm>
          <a:prstGeom prst="rect">
            <a:avLst/>
          </a:prstGeom>
          <a:gradFill>
            <a:gsLst>
              <a:gs pos="0">
                <a:srgbClr val="FFEFD1"/>
              </a:gs>
              <a:gs pos="64999">
                <a:srgbClr val="F0EBD5"/>
              </a:gs>
              <a:gs pos="100000">
                <a:srgbClr val="D1C39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Негативное отношение учителя к ребенку высокой степени выраженности;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Тенденция постоянных придирок и приписок ребенку негативных характеристик;</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Несправедливое отношение к ребенку в сравнении с другими детьми</a:t>
            </a:r>
            <a:endParaRPr kumimoji="0" lang="ru-RU" sz="2000" b="0" i="0" u="none" strike="noStrike" cap="none" normalizeH="0" baseline="0" dirty="0" smtClean="0">
              <a:ln>
                <a:noFill/>
              </a:ln>
              <a:solidFill>
                <a:srgbClr val="660033"/>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 algn="l"/>
                <a:tab pos="114300" algn="l"/>
                <a:tab pos="457200" algn="l"/>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В разных ситуациях ребенок обвиняется во всех проблемах и трудностях;</a:t>
            </a:r>
            <a:endParaRPr kumimoji="0" lang="ru-RU" sz="2000" b="0" i="0" u="none" strike="noStrike" cap="none" normalizeH="0" baseline="0" dirty="0" smtClean="0">
              <a:ln>
                <a:noFill/>
              </a:ln>
              <a:solidFill>
                <a:srgbClr val="660033"/>
              </a:solidFill>
              <a:effectLst/>
              <a:latin typeface="Arial" pitchFamily="34" charset="0"/>
            </a:endParaRPr>
          </a:p>
        </p:txBody>
      </p:sp>
      <p:pic>
        <p:nvPicPr>
          <p:cNvPr id="29700" name="Picture 4" descr="C:\Documents and Settings\user\Рабочий стол\ЭТО ВСЕ ТВОЕ\фото на нов.презент\21.jpg"/>
          <p:cNvPicPr>
            <a:picLocks noChangeAspect="1" noChangeArrowheads="1"/>
          </p:cNvPicPr>
          <p:nvPr/>
        </p:nvPicPr>
        <p:blipFill>
          <a:blip r:embed="rId3" cstate="print"/>
          <a:srcRect/>
          <a:stretch>
            <a:fillRect/>
          </a:stretch>
        </p:blipFill>
        <p:spPr bwMode="auto">
          <a:xfrm>
            <a:off x="4262462" y="3824308"/>
            <a:ext cx="3810000" cy="2533650"/>
          </a:xfrm>
          <a:prstGeom prst="rect">
            <a:avLst/>
          </a:prstGeom>
          <a:noFill/>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59" y="0"/>
            <a:ext cx="8229600" cy="1143000"/>
          </a:xfrm>
        </p:spPr>
        <p:txBody>
          <a:bodyPr>
            <a:normAutofit/>
          </a:bodyPr>
          <a:lstStyle/>
          <a:p>
            <a:pPr algn="l"/>
            <a:r>
              <a:rPr lang="ru-RU" dirty="0" smtClean="0"/>
              <a:t>1. Название : педсовет</a:t>
            </a:r>
            <a:endParaRPr lang="ru-RU" dirty="0"/>
          </a:p>
        </p:txBody>
      </p:sp>
      <p:sp>
        <p:nvSpPr>
          <p:cNvPr id="3" name="Объект 2"/>
          <p:cNvSpPr>
            <a:spLocks noGrp="1"/>
          </p:cNvSpPr>
          <p:nvPr>
            <p:ph idx="1"/>
          </p:nvPr>
        </p:nvSpPr>
        <p:spPr>
          <a:xfrm>
            <a:off x="372655" y="836712"/>
            <a:ext cx="8229600" cy="5688632"/>
          </a:xfrm>
        </p:spPr>
        <p:txBody>
          <a:bodyPr>
            <a:normAutofit fontScale="85000" lnSpcReduction="10000"/>
          </a:bodyPr>
          <a:lstStyle/>
          <a:p>
            <a:pPr marL="0" indent="0">
              <a:buNone/>
            </a:pPr>
            <a:r>
              <a:rPr lang="ru-RU" sz="2800" dirty="0" smtClean="0"/>
              <a:t>2. Адресаты: педагоги ОУ</a:t>
            </a:r>
          </a:p>
          <a:p>
            <a:pPr marL="0" indent="0">
              <a:buNone/>
            </a:pPr>
            <a:r>
              <a:rPr lang="ru-RU" sz="2800" dirty="0" smtClean="0"/>
              <a:t>3. Уровень профилактики: первичная</a:t>
            </a:r>
          </a:p>
          <a:p>
            <a:pPr marL="0" indent="0">
              <a:buNone/>
            </a:pPr>
            <a:r>
              <a:rPr lang="ru-RU" sz="2800" dirty="0" smtClean="0"/>
              <a:t>4. Задачи: </a:t>
            </a:r>
          </a:p>
          <a:p>
            <a:r>
              <a:rPr lang="ru-RU" sz="2800" dirty="0" smtClean="0"/>
              <a:t>Формирование знаний и навыков в области противодействия различным видам </a:t>
            </a:r>
            <a:r>
              <a:rPr lang="ru-RU" sz="2800" dirty="0" err="1" smtClean="0"/>
              <a:t>девиантного</a:t>
            </a:r>
            <a:r>
              <a:rPr lang="ru-RU" sz="2800" dirty="0" smtClean="0"/>
              <a:t> поведения у детей школьного и подросткового возраста, родителей  и учителей.</a:t>
            </a:r>
          </a:p>
          <a:p>
            <a:r>
              <a:rPr lang="ru-RU" sz="2800" dirty="0" smtClean="0"/>
              <a:t>Формирование мотивации  педагога работу по социально-поддерживающему поведению. </a:t>
            </a:r>
          </a:p>
          <a:p>
            <a:pPr marL="0" indent="0">
              <a:buNone/>
            </a:pPr>
            <a:r>
              <a:rPr lang="ru-RU" sz="2800" dirty="0" smtClean="0"/>
              <a:t>5. Ожидаемый результат:</a:t>
            </a:r>
          </a:p>
          <a:p>
            <a:r>
              <a:rPr lang="ru-RU" sz="2800" dirty="0" smtClean="0"/>
              <a:t>Систематизация знаний, накопленного опыта </a:t>
            </a:r>
            <a:r>
              <a:rPr lang="ru-RU" sz="2800" dirty="0"/>
              <a:t>работы</a:t>
            </a:r>
            <a:r>
              <a:rPr lang="ru-RU" sz="2800" dirty="0" smtClean="0"/>
              <a:t>.</a:t>
            </a:r>
          </a:p>
          <a:p>
            <a:r>
              <a:rPr lang="ru-RU" sz="2800" dirty="0" smtClean="0"/>
              <a:t> Составление алгоритма действий, для дальнейшего использования </a:t>
            </a:r>
            <a:r>
              <a:rPr lang="ru-RU" sz="2800" dirty="0"/>
              <a:t>его в своей работе  при взаимодействии с детьми отклоняющегося поведения</a:t>
            </a:r>
            <a:endParaRPr lang="ru-RU" sz="2800" dirty="0" smtClean="0"/>
          </a:p>
          <a:p>
            <a:pPr marL="0" indent="0">
              <a:buNone/>
            </a:pPr>
            <a:endParaRPr lang="ru-RU" sz="2800" dirty="0"/>
          </a:p>
          <a:p>
            <a:pPr marL="0" indent="0">
              <a:buNone/>
            </a:pPr>
            <a:endParaRPr lang="ru-RU" sz="2800" dirty="0" smtClean="0"/>
          </a:p>
          <a:p>
            <a:endParaRPr lang="ru-RU" dirty="0"/>
          </a:p>
          <a:p>
            <a:endParaRPr lang="ru-RU" dirty="0"/>
          </a:p>
        </p:txBody>
      </p:sp>
    </p:spTree>
    <p:extLst>
      <p:ext uri="{BB962C8B-B14F-4D97-AF65-F5344CB8AC3E}">
        <p14:creationId xmlns:p14="http://schemas.microsoft.com/office/powerpoint/2010/main" val="457036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142852"/>
            <a:ext cx="8715436" cy="830997"/>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114300" algn="l"/>
              </a:tabLst>
            </a:pPr>
            <a:r>
              <a:rPr kumimoji="0" lang="ru-RU"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эти неблагоприятные события в жизни подростка толкают его на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114300" algn="l"/>
              </a:tabLst>
            </a:pPr>
            <a:r>
              <a:rPr kumimoji="0" lang="ru-RU" sz="2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деструктивное поведение.</a:t>
            </a:r>
            <a:endParaRPr kumimoji="0" lang="ru-RU" sz="2400" b="0" i="0" u="none" strike="noStrike" cap="none" normalizeH="0" baseline="0" dirty="0" smtClean="0">
              <a:ln>
                <a:noFill/>
              </a:ln>
              <a:solidFill>
                <a:srgbClr val="FF0000"/>
              </a:solidFill>
              <a:effectLst/>
              <a:latin typeface="Arial" pitchFamily="34" charset="0"/>
            </a:endParaRPr>
          </a:p>
        </p:txBody>
      </p:sp>
      <p:sp>
        <p:nvSpPr>
          <p:cNvPr id="30722" name="Rectangle 2"/>
          <p:cNvSpPr>
            <a:spLocks noChangeArrowheads="1"/>
          </p:cNvSpPr>
          <p:nvPr/>
        </p:nvSpPr>
        <p:spPr bwMode="auto">
          <a:xfrm>
            <a:off x="285720" y="1142984"/>
            <a:ext cx="4357718" cy="5632311"/>
          </a:xfrm>
          <a:prstGeom prst="rect">
            <a:avLst/>
          </a:prstGeom>
          <a:blipFill dpi="0" rotWithShape="1">
            <a:blip r:embed="rId4"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114300" algn="l"/>
              </a:tabLst>
            </a:pP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обиде на весь мир, он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 желает соблюдать социальные нормы</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Он не чувствует себя защищенным, и старается найти себя, совершая один поступок за другим: он начинает употреблять наркотики и заниматься ранним сексом. Решая проблемы взаимоотношений с людьми, он теряет способность адекватно выражать свои чувства, </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у него появляется агрессивность, и ребенок, чтобы удовлетворить свое «Я», совершает акты жесткости по отношению к слабому.</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Он не способен преодолевать стресс, поэтому в</a:t>
            </a:r>
            <a:r>
              <a:rPr kumimoji="0" lang="ru-RU"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ысокое эмоциональное напряжение может вызвать у него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суицидальные попытки.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0723" name="Picture 3" descr="C:\Documents and Settings\user\Рабочий стол\ЭТО ВСЕ ТВОЕ\фото на нов.презент\draka-vidy.jpg"/>
          <p:cNvPicPr>
            <a:picLocks noChangeAspect="1" noChangeArrowheads="1"/>
          </p:cNvPicPr>
          <p:nvPr/>
        </p:nvPicPr>
        <p:blipFill>
          <a:blip r:embed="rId5" cstate="print"/>
          <a:srcRect/>
          <a:stretch>
            <a:fillRect/>
          </a:stretch>
        </p:blipFill>
        <p:spPr bwMode="auto">
          <a:xfrm>
            <a:off x="4929190" y="1214422"/>
            <a:ext cx="3786214" cy="2522542"/>
          </a:xfrm>
          <a:prstGeom prst="rect">
            <a:avLst/>
          </a:prstGeom>
          <a:noFill/>
        </p:spPr>
      </p:pic>
      <p:pic>
        <p:nvPicPr>
          <p:cNvPr id="30724" name="Picture 4" descr="C:\Documents and Settings\user\Рабочий стол\ЭТО ВСЕ ТВОЕ\фото на нов.презент\kinopoisk.ru-Hooligans-1303338.jpg"/>
          <p:cNvPicPr>
            <a:picLocks noChangeAspect="1" noChangeArrowheads="1"/>
          </p:cNvPicPr>
          <p:nvPr/>
        </p:nvPicPr>
        <p:blipFill>
          <a:blip r:embed="rId6" cstate="print"/>
          <a:srcRect/>
          <a:stretch>
            <a:fillRect/>
          </a:stretch>
        </p:blipFill>
        <p:spPr bwMode="auto">
          <a:xfrm>
            <a:off x="4929190" y="3857628"/>
            <a:ext cx="3857652" cy="2857520"/>
          </a:xfrm>
          <a:prstGeom prst="rect">
            <a:avLst/>
          </a:prstGeom>
          <a:noFill/>
        </p:spPr>
      </p:pic>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alpha val="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135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714348" y="428604"/>
            <a:ext cx="7929618" cy="830997"/>
          </a:xfrm>
          <a:prstGeom prst="rect">
            <a:avLst/>
          </a:prstGeom>
        </p:spPr>
        <p:txBody>
          <a:bodyPr wrap="square">
            <a:spAutoFit/>
          </a:bodyPr>
          <a:lstStyle/>
          <a:p>
            <a:pPr algn="ctr"/>
            <a:r>
              <a:rPr lang="ru-RU" sz="2400" b="1" dirty="0" smtClean="0">
                <a:solidFill>
                  <a:srgbClr val="0000CC"/>
                </a:solidFill>
              </a:rPr>
              <a:t>Отсутствие прочных социальных связей в семье, школе, неформальном обществе </a:t>
            </a:r>
            <a:endParaRPr lang="ru-RU" sz="2400" dirty="0">
              <a:solidFill>
                <a:srgbClr val="0000CC"/>
              </a:solidFill>
            </a:endParaRPr>
          </a:p>
        </p:txBody>
      </p:sp>
      <p:sp>
        <p:nvSpPr>
          <p:cNvPr id="31745" name="Rectangle 1"/>
          <p:cNvSpPr>
            <a:spLocks noChangeArrowheads="1"/>
          </p:cNvSpPr>
          <p:nvPr/>
        </p:nvSpPr>
        <p:spPr bwMode="auto">
          <a:xfrm>
            <a:off x="4786314" y="1285860"/>
            <a:ext cx="4071966" cy="5324535"/>
          </a:xfrm>
          <a:prstGeom prst="rect">
            <a:avLst/>
          </a:prstGeom>
          <a:blipFill dpi="0" rotWithShape="1">
            <a:blip r:embed="rId2" cstate="print">
              <a:alphaModFix amt="52000"/>
              <a:duotone>
                <a:schemeClr val="accent6">
                  <a:shade val="45000"/>
                  <a:satMod val="135000"/>
                </a:schemeClr>
                <a:prstClr val="white"/>
              </a:duotone>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2000" dirty="0" smtClean="0">
                <a:solidFill>
                  <a:srgbClr val="A50021"/>
                </a:solidFill>
                <a:latin typeface="Calibri" pitchFamily="34" charset="0"/>
                <a:ea typeface="Times New Roman" pitchFamily="18" charset="0"/>
                <a:cs typeface="Times New Roman" pitchFamily="18" charset="0"/>
              </a:rPr>
              <a:t>Подростки</a:t>
            </a:r>
            <a:r>
              <a:rPr kumimoji="0" lang="ru-RU" sz="2000" b="0" i="0" u="none" strike="noStrike" cap="none" normalizeH="0" baseline="0" dirty="0" smtClean="0">
                <a:ln>
                  <a:noFill/>
                </a:ln>
                <a:solidFill>
                  <a:srgbClr val="A50021"/>
                </a:solidFill>
                <a:effectLst/>
                <a:latin typeface="Calibri" pitchFamily="34" charset="0"/>
                <a:ea typeface="Times New Roman" pitchFamily="18" charset="0"/>
                <a:cs typeface="Times New Roman" pitchFamily="18" charset="0"/>
              </a:rPr>
              <a:t> не признают ничьи авторитеты. У них появляется сильное стремление к независимости. Вместе с тем, подростки испытывают ощущение провала, безнадежности. Чувствуя себя брошенными, никому не нужными, они уже не способны устанавливать близкие взаимоотношения и все больше отчуждаются от взрослых и сверстников, все дальше отдаляются от коллектива, ищут себе поддержку на стороне, поэтому сильно подвержены влиянию со стороны криминального окружения.</a:t>
            </a:r>
            <a:endParaRPr kumimoji="0" lang="ru-RU" sz="2000" b="0" i="0" u="none" strike="noStrike" cap="none" normalizeH="0" baseline="0" dirty="0" smtClean="0">
              <a:ln>
                <a:noFill/>
              </a:ln>
              <a:solidFill>
                <a:srgbClr val="A50021"/>
              </a:solidFill>
              <a:effectLst/>
              <a:latin typeface="Arial" pitchFamily="34" charset="0"/>
            </a:endParaRPr>
          </a:p>
        </p:txBody>
      </p:sp>
      <p:pic>
        <p:nvPicPr>
          <p:cNvPr id="4" name="Picture 6" descr="кража7"/>
          <p:cNvPicPr>
            <a:picLocks noChangeAspect="1" noChangeArrowheads="1"/>
          </p:cNvPicPr>
          <p:nvPr/>
        </p:nvPicPr>
        <p:blipFill>
          <a:blip r:embed="rId3" cstate="print"/>
          <a:srcRect/>
          <a:stretch>
            <a:fillRect/>
          </a:stretch>
        </p:blipFill>
        <p:spPr bwMode="auto">
          <a:xfrm>
            <a:off x="428596" y="1285860"/>
            <a:ext cx="2071702" cy="2708275"/>
          </a:xfrm>
          <a:prstGeom prst="rect">
            <a:avLst/>
          </a:prstGeom>
          <a:noFill/>
        </p:spPr>
      </p:pic>
      <p:pic>
        <p:nvPicPr>
          <p:cNvPr id="5" name="Picture 7" descr="грабеж4"/>
          <p:cNvPicPr>
            <a:picLocks noChangeAspect="1" noChangeArrowheads="1"/>
          </p:cNvPicPr>
          <p:nvPr/>
        </p:nvPicPr>
        <p:blipFill>
          <a:blip r:embed="rId4" cstate="print"/>
          <a:srcRect/>
          <a:stretch>
            <a:fillRect/>
          </a:stretch>
        </p:blipFill>
        <p:spPr bwMode="auto">
          <a:xfrm>
            <a:off x="1428728" y="3929066"/>
            <a:ext cx="2928958" cy="285752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alpha val="0"/>
              </a:srgbClr>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285720" y="214290"/>
            <a:ext cx="8501122" cy="1077218"/>
          </a:xfrm>
          <a:prstGeom prst="rect">
            <a:avLst/>
          </a:prstGeom>
          <a:blipFill>
            <a:blip r:embed="rId2" cstate="print"/>
            <a:tile tx="0" ty="0" sx="100000" sy="100000" flip="none" algn="tl"/>
          </a:blipFill>
        </p:spPr>
        <p:txBody>
          <a:bodyPr wrap="square">
            <a:spAutoFit/>
          </a:bodyPr>
          <a:lstStyle/>
          <a:p>
            <a:pPr algn="ctr"/>
            <a:r>
              <a:rPr lang="ru-RU" sz="2000" dirty="0" smtClean="0">
                <a:solidFill>
                  <a:srgbClr val="006666"/>
                </a:solidFill>
              </a:rPr>
              <a:t>чтобы вовремя предотвращать негативные последствия девиаций, а также для коррекции поведения, необходимо выработать </a:t>
            </a:r>
          </a:p>
          <a:p>
            <a:pPr algn="ctr"/>
            <a:r>
              <a:rPr lang="ru-RU" sz="2400" dirty="0" smtClean="0">
                <a:solidFill>
                  <a:srgbClr val="003300"/>
                </a:solidFill>
              </a:rPr>
              <a:t> АЛГОРИТМ ДЕЙСТВИЙ:</a:t>
            </a:r>
            <a:endParaRPr lang="ru-RU" sz="2400" dirty="0">
              <a:solidFill>
                <a:srgbClr val="003300"/>
              </a:solidFill>
            </a:endParaRPr>
          </a:p>
        </p:txBody>
      </p:sp>
      <p:sp>
        <p:nvSpPr>
          <p:cNvPr id="32770" name="Rectangle 2"/>
          <p:cNvSpPr>
            <a:spLocks noChangeArrowheads="1"/>
          </p:cNvSpPr>
          <p:nvPr/>
        </p:nvSpPr>
        <p:spPr bwMode="auto">
          <a:xfrm>
            <a:off x="428596" y="1571612"/>
            <a:ext cx="8358246" cy="4985980"/>
          </a:xfrm>
          <a:prstGeom prst="rect">
            <a:avLst/>
          </a:prstGeom>
          <a:blipFill dpi="0" rotWithShape="1">
            <a:blip r:embed="rId3" cstate="print">
              <a:alphaModFix amt="40000"/>
              <a:lum bright="26000" contrast="32000"/>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Групповое изучение класса (сбор информации об отклонениях )</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Диагностика нарушений и заполнение диагностической карты </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Анализ полученных данных; выявление причин отклонений через заполнение методик, которые даны в «справочнике классного руководителя»</a:t>
            </a: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Arial" pitchFamily="34" charset="0"/>
              </a:rPr>
              <a:t> </a:t>
            </a: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Определение основных направлений работы с детьми, родителями, педагогами по типу нарушения (проблемы в обучении, поведении, самосознании, общении)</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Планирование индивидуальной и групповой работы с детьми, родителями, педагогами всех участников образовательного процесса. (можно использовать примерный план коррекционной работы с ребенком на месяц)</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Реализация плана работы. Применение в работе с детьми основных приемов психолого-педагогического воздействия.</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 pos="228600" algn="l"/>
              </a:tabLst>
            </a:pPr>
            <a:r>
              <a:rPr kumimoji="0" lang="ru-RU" sz="2000" b="0" i="0" u="none" strike="noStrike" cap="none" normalizeH="0" baseline="0" dirty="0" smtClean="0">
                <a:ln>
                  <a:noFill/>
                </a:ln>
                <a:solidFill>
                  <a:srgbClr val="164A16"/>
                </a:solidFill>
                <a:effectLst/>
                <a:latin typeface="Calibri" pitchFamily="34" charset="0"/>
                <a:ea typeface="Times New Roman" pitchFamily="18" charset="0"/>
                <a:cs typeface="Times New Roman" pitchFamily="18" charset="0"/>
              </a:rPr>
              <a:t>Анализ динамики развития. Корректировка программы развития.</a:t>
            </a:r>
            <a:endParaRPr kumimoji="0" lang="ru-RU" sz="2000" b="0" i="0" u="none" strike="noStrike" cap="none" normalizeH="0" baseline="0" dirty="0" smtClean="0">
              <a:ln>
                <a:noFill/>
              </a:ln>
              <a:solidFill>
                <a:srgbClr val="164A16"/>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 pos="22860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8715436" cy="1015663"/>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p:spPr>
        <p:txBody>
          <a:bodyPr wrap="square">
            <a:spAutoFit/>
          </a:bodyPr>
          <a:lstStyle/>
          <a:p>
            <a:pPr algn="ctr"/>
            <a:r>
              <a:rPr lang="ru-RU" sz="2000" dirty="0" smtClean="0">
                <a:solidFill>
                  <a:srgbClr val="000066"/>
                </a:solidFill>
              </a:rPr>
              <a:t>После  проведения полного диагностического обследования, можно увидеть проблемы ребенка и необходимо выработать основные направления работы с ним. Систематизируем работу с </a:t>
            </a:r>
            <a:r>
              <a:rPr lang="ru-RU" sz="2000" dirty="0" err="1" smtClean="0">
                <a:solidFill>
                  <a:srgbClr val="000066"/>
                </a:solidFill>
              </a:rPr>
              <a:t>девиантными</a:t>
            </a:r>
            <a:r>
              <a:rPr lang="ru-RU" sz="2000" dirty="0" smtClean="0">
                <a:solidFill>
                  <a:srgbClr val="000066"/>
                </a:solidFill>
              </a:rPr>
              <a:t> детьми по линиям нарушений </a:t>
            </a:r>
            <a:endParaRPr lang="ru-RU" sz="2000" dirty="0">
              <a:solidFill>
                <a:srgbClr val="000066"/>
              </a:solidFill>
            </a:endParaRPr>
          </a:p>
        </p:txBody>
      </p:sp>
      <p:sp>
        <p:nvSpPr>
          <p:cNvPr id="1025" name="Rectangle 1"/>
          <p:cNvSpPr>
            <a:spLocks noChangeArrowheads="1"/>
          </p:cNvSpPr>
          <p:nvPr/>
        </p:nvSpPr>
        <p:spPr bwMode="auto">
          <a:xfrm>
            <a:off x="142844" y="2786620"/>
            <a:ext cx="2571768" cy="3785652"/>
          </a:xfrm>
          <a:prstGeom prst="rect">
            <a:avLst/>
          </a:prstGeom>
          <a:blipFill dpi="0" rotWithShape="1">
            <a:blip r:embed="rId3" cstate="print">
              <a:alphaModFix amt="99000"/>
            </a:blip>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Оказание учителями-предметниками индивидуальной методической помощи ребенку в преодолении учебных трудностей до уровня полного восприятия материала, пока ребенок не почувствует успех. </a:t>
            </a:r>
            <a:endParaRPr kumimoji="0" lang="ru-RU" sz="2000" b="0" i="0" u="none" strike="noStrike" cap="none" normalizeH="0" baseline="0" dirty="0" smtClean="0">
              <a:ln>
                <a:noFill/>
              </a:ln>
              <a:solidFill>
                <a:schemeClr val="bg1"/>
              </a:solidFill>
              <a:effectLst/>
              <a:latin typeface="Arial" pitchFamily="34" charset="0"/>
            </a:endParaRPr>
          </a:p>
        </p:txBody>
      </p:sp>
      <p:sp>
        <p:nvSpPr>
          <p:cNvPr id="1026" name="Rectangle 2"/>
          <p:cNvSpPr>
            <a:spLocks noChangeArrowheads="1"/>
          </p:cNvSpPr>
          <p:nvPr/>
        </p:nvSpPr>
        <p:spPr bwMode="auto">
          <a:xfrm>
            <a:off x="214282" y="1357298"/>
            <a:ext cx="2643206" cy="1138773"/>
          </a:xfrm>
          <a:prstGeom prst="rect">
            <a:avLst/>
          </a:prstGeom>
          <a:blipFill dpi="0" rotWithShape="1">
            <a:blip r:embed="rId4"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342900" algn="l"/>
                <a:tab pos="228600" algn="l"/>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Нарушения в обучении: </a:t>
            </a:r>
          </a:p>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3000364" y="1857364"/>
            <a:ext cx="2928958" cy="1323439"/>
          </a:xfrm>
          <a:prstGeom prst="rect">
            <a:avLst/>
          </a:prstGeom>
          <a:blipFill>
            <a:blip r:embed="rId5"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Индивидуальная</a:t>
            </a:r>
            <a:endParaRPr lang="ru-RU" sz="2000" dirty="0" smtClean="0">
              <a:solidFill>
                <a:schemeClr val="bg1"/>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работа классного руководителя с родителями и ребенком.</a:t>
            </a:r>
            <a:endParaRPr kumimoji="0" lang="ru-RU" sz="2000" b="0" i="0" u="none" strike="noStrike" cap="none" normalizeH="0" baseline="0" dirty="0" smtClean="0">
              <a:ln>
                <a:noFill/>
              </a:ln>
              <a:solidFill>
                <a:schemeClr val="bg1"/>
              </a:solidFill>
              <a:effectLst/>
              <a:latin typeface="Arial" pitchFamily="34" charset="0"/>
            </a:endParaRPr>
          </a:p>
        </p:txBody>
      </p:sp>
      <p:sp>
        <p:nvSpPr>
          <p:cNvPr id="1028" name="Rectangle 4"/>
          <p:cNvSpPr>
            <a:spLocks noChangeArrowheads="1"/>
          </p:cNvSpPr>
          <p:nvPr/>
        </p:nvSpPr>
        <p:spPr bwMode="auto">
          <a:xfrm>
            <a:off x="3214678" y="3429000"/>
            <a:ext cx="2500330" cy="1938992"/>
          </a:xfrm>
          <a:prstGeom prst="rect">
            <a:avLst/>
          </a:prstGeom>
          <a:blipFill dpi="0" rotWithShape="1">
            <a:blip r:embed="rId5"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Проведение часов общения, бесед, практикумов по проблемам поведения</a:t>
            </a:r>
            <a:endParaRPr kumimoji="0" lang="ru-RU" sz="2000" b="0" i="0" u="none" strike="noStrike" cap="none" normalizeH="0" baseline="0" dirty="0" smtClean="0">
              <a:ln>
                <a:noFill/>
              </a:ln>
              <a:solidFill>
                <a:schemeClr val="bg1"/>
              </a:solidFill>
              <a:effectLst/>
              <a:latin typeface="Arial" pitchFamily="34" charset="0"/>
            </a:endParaRPr>
          </a:p>
        </p:txBody>
      </p:sp>
      <p:sp>
        <p:nvSpPr>
          <p:cNvPr id="1029" name="Rectangle 5"/>
          <p:cNvSpPr>
            <a:spLocks noChangeArrowheads="1"/>
          </p:cNvSpPr>
          <p:nvPr/>
        </p:nvSpPr>
        <p:spPr bwMode="auto">
          <a:xfrm>
            <a:off x="6143636" y="1857364"/>
            <a:ext cx="2786082" cy="1323439"/>
          </a:xfrm>
          <a:prstGeom prst="rect">
            <a:avLst/>
          </a:prstGeom>
          <a:blipFill dpi="0" rotWithShape="1">
            <a:blip r:embed="rId5" cstate="print"/>
            <a:srcRec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Создание комфортных условий ребенку в коллективе</a:t>
            </a:r>
          </a:p>
        </p:txBody>
      </p:sp>
      <p:sp>
        <p:nvSpPr>
          <p:cNvPr id="8" name="Прямоугольник 7"/>
          <p:cNvSpPr/>
          <p:nvPr/>
        </p:nvSpPr>
        <p:spPr>
          <a:xfrm>
            <a:off x="6072198" y="3286124"/>
            <a:ext cx="2928958" cy="3477875"/>
          </a:xfrm>
          <a:prstGeom prst="rect">
            <a:avLst/>
          </a:prstGeom>
          <a:blipFill dpi="0" rotWithShape="1">
            <a:blip r:embed="rId5" cstate="print"/>
            <a:srcRect/>
            <a:tile tx="0" ty="0" sx="100000" sy="100000" flip="none" algn="tl"/>
          </a:blipFill>
        </p:spPr>
        <p:txBody>
          <a:bodyPr wrap="square">
            <a:spAutoFit/>
          </a:bodyPr>
          <a:lstStyle/>
          <a:p>
            <a:r>
              <a:rPr lang="ru-RU" sz="2000" dirty="0" smtClean="0">
                <a:solidFill>
                  <a:schemeClr val="bg1"/>
                </a:solidFill>
              </a:rPr>
              <a:t>Формирование в ребенке устойчивого позитивного представления о себе уверенности в себе, волевых качеств через поиск таких видов деятельности, где бы ребенок мог почувствовать ситуацию успеха </a:t>
            </a:r>
          </a:p>
        </p:txBody>
      </p:sp>
      <p:sp>
        <p:nvSpPr>
          <p:cNvPr id="9" name="Прямоугольник 8"/>
          <p:cNvSpPr/>
          <p:nvPr/>
        </p:nvSpPr>
        <p:spPr>
          <a:xfrm>
            <a:off x="3214678" y="5643578"/>
            <a:ext cx="2500330" cy="707886"/>
          </a:xfrm>
          <a:prstGeom prst="rect">
            <a:avLst/>
          </a:prstGeom>
          <a:blipFill dpi="0" rotWithShape="1">
            <a:blip r:embed="rId5" cstate="print">
              <a:alphaModFix amt="88000"/>
            </a:blip>
            <a:srcRect/>
            <a:tile tx="0" ty="0" sx="100000" sy="100000" flip="none" algn="tl"/>
          </a:blipFill>
        </p:spPr>
        <p:txBody>
          <a:bodyPr wrap="square">
            <a:spAutoFit/>
          </a:bodyPr>
          <a:lstStyle/>
          <a:p>
            <a:r>
              <a:rPr lang="ru-RU" sz="2000" dirty="0" smtClean="0">
                <a:solidFill>
                  <a:schemeClr val="bg1"/>
                </a:solidFill>
              </a:rPr>
              <a:t>организации Группы </a:t>
            </a:r>
            <a:r>
              <a:rPr lang="ru-RU" sz="2000" dirty="0" err="1" smtClean="0">
                <a:solidFill>
                  <a:schemeClr val="bg1"/>
                </a:solidFill>
              </a:rPr>
              <a:t>педпомощи</a:t>
            </a:r>
            <a:endParaRPr lang="ru-RU" sz="2000" dirty="0">
              <a:solidFill>
                <a:schemeClr val="bg1"/>
              </a:solidFill>
            </a:endParaRPr>
          </a:p>
        </p:txBody>
      </p:sp>
      <p:sp>
        <p:nvSpPr>
          <p:cNvPr id="1030" name="Rectangle 6"/>
          <p:cNvSpPr>
            <a:spLocks noChangeArrowheads="1"/>
          </p:cNvSpPr>
          <p:nvPr/>
        </p:nvSpPr>
        <p:spPr bwMode="auto">
          <a:xfrm>
            <a:off x="4000496" y="1285860"/>
            <a:ext cx="3786214" cy="461665"/>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342900" algn="l"/>
                <a:tab pos="228600" algn="l"/>
              </a:tabLst>
            </a:pPr>
            <a:r>
              <a:rPr kumimoji="0" lang="ru-RU" sz="2400" b="1" i="0" u="none" strike="noStrike" cap="none" normalizeH="0" baseline="0" dirty="0" smtClean="0">
                <a:ln>
                  <a:noFill/>
                </a:ln>
                <a:solidFill>
                  <a:srgbClr val="3406FA"/>
                </a:solidFill>
                <a:effectLst/>
                <a:latin typeface="Calibri" pitchFamily="34" charset="0"/>
                <a:ea typeface="Times New Roman" pitchFamily="18" charset="0"/>
                <a:cs typeface="Times New Roman" pitchFamily="18" charset="0"/>
              </a:rPr>
              <a:t>Нарушения в поведении</a:t>
            </a: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ru-RU" sz="24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57158" y="71414"/>
            <a:ext cx="36433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400" b="1" i="0" u="none" strike="noStrike" cap="none" normalizeH="0" baseline="0" dirty="0" smtClean="0">
                <a:ln>
                  <a:noFill/>
                </a:ln>
                <a:solidFill>
                  <a:srgbClr val="000066"/>
                </a:solidFill>
                <a:effectLst/>
                <a:latin typeface="Calibri" pitchFamily="34" charset="0"/>
                <a:ea typeface="Times New Roman" pitchFamily="18" charset="0"/>
                <a:cs typeface="Times New Roman" pitchFamily="18" charset="0"/>
              </a:rPr>
              <a:t>Нарушения в общении</a:t>
            </a:r>
            <a:endParaRPr kumimoji="0" lang="ru-RU" sz="2400" b="0" i="0" u="none" strike="noStrike" cap="none" normalizeH="0" baseline="0" dirty="0" smtClean="0">
              <a:ln>
                <a:noFill/>
              </a:ln>
              <a:solidFill>
                <a:srgbClr val="000066"/>
              </a:solidFill>
              <a:effectLst/>
              <a:latin typeface="Arial" pitchFamily="34" charset="0"/>
            </a:endParaRPr>
          </a:p>
        </p:txBody>
      </p:sp>
      <p:sp>
        <p:nvSpPr>
          <p:cNvPr id="3" name="Прямоугольник 2"/>
          <p:cNvSpPr/>
          <p:nvPr/>
        </p:nvSpPr>
        <p:spPr>
          <a:xfrm>
            <a:off x="214282" y="571480"/>
            <a:ext cx="3929090" cy="3477875"/>
          </a:xfrm>
          <a:prstGeom prst="rect">
            <a:avLst/>
          </a:prstGeom>
          <a:gradFill>
            <a:gsLst>
              <a:gs pos="0">
                <a:srgbClr val="FFEFD1"/>
              </a:gs>
              <a:gs pos="64999">
                <a:srgbClr val="F0EBD5"/>
              </a:gs>
              <a:gs pos="100000">
                <a:srgbClr val="D1C39F"/>
              </a:gs>
            </a:gsLst>
            <a:lin ang="5400000" scaled="0"/>
          </a:gradFill>
        </p:spPr>
        <p:txBody>
          <a:bodyPr wrap="square">
            <a:spAutoFit/>
          </a:bodyPr>
          <a:lstStyle/>
          <a:p>
            <a:r>
              <a:rPr lang="ru-RU" sz="2000" b="1" dirty="0" smtClean="0">
                <a:solidFill>
                  <a:srgbClr val="800000"/>
                </a:solidFill>
              </a:rPr>
              <a:t>Для формирования навыков конструктивного общения  необходимо проведение классных часов, бесед-практикумов по формированию способности к саморегуляции, обучению снятия эмоционального напряжения и агрессивности. </a:t>
            </a:r>
          </a:p>
          <a:p>
            <a:r>
              <a:rPr lang="ru-RU" sz="2000" b="1" dirty="0" smtClean="0">
                <a:solidFill>
                  <a:srgbClr val="800000"/>
                </a:solidFill>
              </a:rPr>
              <a:t>Организация системы поощрений.</a:t>
            </a:r>
            <a:endParaRPr lang="ru-RU" sz="2000" b="1" dirty="0">
              <a:solidFill>
                <a:srgbClr val="800000"/>
              </a:solidFill>
            </a:endParaRPr>
          </a:p>
        </p:txBody>
      </p:sp>
      <p:sp>
        <p:nvSpPr>
          <p:cNvPr id="34818" name="Rectangle 2"/>
          <p:cNvSpPr>
            <a:spLocks noChangeArrowheads="1"/>
          </p:cNvSpPr>
          <p:nvPr/>
        </p:nvSpPr>
        <p:spPr bwMode="auto">
          <a:xfrm>
            <a:off x="4643438" y="71414"/>
            <a:ext cx="41434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 pos="228600" algn="l"/>
              </a:tabLst>
            </a:pPr>
            <a:r>
              <a:rPr kumimoji="0" lang="ru-RU" sz="2400" b="1" i="0" u="none" strike="noStrike" cap="none" normalizeH="0" baseline="0" dirty="0" smtClean="0">
                <a:ln>
                  <a:noFill/>
                </a:ln>
                <a:solidFill>
                  <a:srgbClr val="993300"/>
                </a:solidFill>
                <a:effectLst/>
                <a:latin typeface="Calibri" pitchFamily="34" charset="0"/>
                <a:ea typeface="Times New Roman" pitchFamily="18" charset="0"/>
                <a:cs typeface="Times New Roman" pitchFamily="18" charset="0"/>
              </a:rPr>
              <a:t>Нарушения в самосознании</a:t>
            </a:r>
            <a:endParaRPr kumimoji="0" lang="ru-RU" sz="2400" b="0" i="0" u="none" strike="noStrike" cap="none" normalizeH="0" baseline="0" dirty="0" smtClean="0">
              <a:ln>
                <a:noFill/>
              </a:ln>
              <a:solidFill>
                <a:srgbClr val="993300"/>
              </a:solidFill>
              <a:effectLst/>
              <a:latin typeface="Arial" pitchFamily="34" charset="0"/>
            </a:endParaRPr>
          </a:p>
        </p:txBody>
      </p:sp>
      <p:sp>
        <p:nvSpPr>
          <p:cNvPr id="34819" name="Rectangle 3"/>
          <p:cNvSpPr>
            <a:spLocks noChangeArrowheads="1"/>
          </p:cNvSpPr>
          <p:nvPr/>
        </p:nvSpPr>
        <p:spPr bwMode="auto">
          <a:xfrm>
            <a:off x="4286248" y="703622"/>
            <a:ext cx="4714908" cy="5940088"/>
          </a:xfrm>
          <a:prstGeom prst="rect">
            <a:avLst/>
          </a:prstGeom>
          <a:gradFill>
            <a:gsLst>
              <a:gs pos="0">
                <a:srgbClr val="8488C4">
                  <a:alpha val="6000"/>
                </a:srgbClr>
              </a:gs>
              <a:gs pos="53000">
                <a:srgbClr val="D4DEFF"/>
              </a:gs>
              <a:gs pos="83000">
                <a:srgbClr val="D4DEFF"/>
              </a:gs>
              <a:gs pos="100000">
                <a:srgbClr val="96AB94"/>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lang="ru-RU" sz="2000" b="1" u="sng" dirty="0" smtClean="0">
                <a:solidFill>
                  <a:srgbClr val="0000FF"/>
                </a:solidFill>
                <a:latin typeface="Calibri" pitchFamily="34" charset="0"/>
                <a:ea typeface="Times New Roman" pitchFamily="18" charset="0"/>
                <a:cs typeface="Times New Roman" pitchFamily="18" charset="0"/>
              </a:rPr>
              <a:t>Н</a:t>
            </a:r>
            <a:r>
              <a:rPr kumimoji="0" lang="ru-RU" sz="2000" b="1" i="0" u="sng"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аши задачи</a:t>
            </a:r>
            <a:r>
              <a:rPr kumimoji="0" lang="ru-RU" sz="20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a:t>
            </a:r>
            <a:endParaRPr kumimoji="0" lang="ru-RU" sz="2000" b="0"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Формировать в ребенке устойчивое позитивное представление о себе через поиск таких видов деятельности, где бы ребенок мог почувствовать ситуацию успеха</a:t>
            </a:r>
            <a:endParaRPr kumimoji="0" lang="ru-RU" sz="2000" b="1"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вырабатывать навыки ответственного поведения через включение в КТД, школьное самоуправление; через развитие трудовых навыков как важного средства формирования личности посредством включения в трудовые десанты, ОППТ, в качестве руководителя.</a:t>
            </a:r>
            <a:endParaRPr kumimoji="0" lang="ru-RU" sz="2000" b="1" i="0" u="none" strike="noStrike" cap="none" normalizeH="0" baseline="0" dirty="0" smtClean="0">
              <a:ln>
                <a:noFill/>
              </a:ln>
              <a:solidFill>
                <a:srgbClr val="00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Мы должны научить его вести здоровый </a:t>
            </a:r>
            <a:r>
              <a:rPr lang="ru-RU" sz="2000" b="1" dirty="0" smtClean="0">
                <a:solidFill>
                  <a:srgbClr val="0000FF"/>
                </a:solidFill>
                <a:latin typeface="Calibri" pitchFamily="34" charset="0"/>
                <a:ea typeface="Times New Roman" pitchFamily="18" charset="0"/>
                <a:cs typeface="Times New Roman" pitchFamily="18" charset="0"/>
              </a:rPr>
              <a:t>о</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браз </a:t>
            </a:r>
            <a:r>
              <a:rPr lang="ru-RU" sz="2000" b="1" dirty="0" smtClean="0">
                <a:solidFill>
                  <a:srgbClr val="0000FF"/>
                </a:solidFill>
                <a:latin typeface="Calibri" pitchFamily="34" charset="0"/>
                <a:ea typeface="Times New Roman" pitchFamily="18" charset="0"/>
                <a:cs typeface="Times New Roman" pitchFamily="18" charset="0"/>
              </a:rPr>
              <a:t>ж</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изни, чтобы чувствовать себя уверенным, здоровым и сильным, умеющим справиться с любой ситуацией самостоятельно.</a:t>
            </a:r>
            <a:endParaRPr kumimoji="0" lang="ru-RU" sz="2000" b="1" i="0" u="none" strike="noStrike" cap="none" normalizeH="0" baseline="0" dirty="0" smtClean="0">
              <a:ln>
                <a:noFill/>
              </a:ln>
              <a:solidFill>
                <a:srgbClr val="0000FF"/>
              </a:solidFill>
              <a:effectLst/>
              <a:latin typeface="Arial" pitchFamily="34" charset="0"/>
            </a:endParaRPr>
          </a:p>
        </p:txBody>
      </p:sp>
      <p:pic>
        <p:nvPicPr>
          <p:cNvPr id="34820" name="Picture 4" descr="D:\Disk C\Admin\Мои документы\Инна\фото на нов.презент\image_780987899158730725179099075471250248.jpg"/>
          <p:cNvPicPr>
            <a:picLocks noChangeAspect="1" noChangeArrowheads="1"/>
          </p:cNvPicPr>
          <p:nvPr/>
        </p:nvPicPr>
        <p:blipFill>
          <a:blip r:embed="rId2" cstate="print"/>
          <a:srcRect/>
          <a:stretch>
            <a:fillRect/>
          </a:stretch>
        </p:blipFill>
        <p:spPr bwMode="auto">
          <a:xfrm>
            <a:off x="285720" y="4071942"/>
            <a:ext cx="3786214" cy="2643206"/>
          </a:xfrm>
          <a:prstGeom prst="rect">
            <a:avLst/>
          </a:prstGeom>
          <a:noFill/>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Прямоугольник 1"/>
          <p:cNvSpPr/>
          <p:nvPr/>
        </p:nvSpPr>
        <p:spPr>
          <a:xfrm>
            <a:off x="5143504" y="357166"/>
            <a:ext cx="3714775" cy="400110"/>
          </a:xfrm>
          <a:prstGeom prst="rect">
            <a:avLst/>
          </a:prstGeom>
          <a:blipFill dpi="0" rotWithShape="1">
            <a:blip r:embed="rId2" cstate="print">
              <a:alphaModFix amt="82000"/>
            </a:blip>
            <a:srcRect/>
            <a:tile tx="0" ty="0" sx="100000" sy="100000" flip="none" algn="tl"/>
          </a:blipFill>
        </p:spPr>
        <p:txBody>
          <a:bodyPr wrap="square">
            <a:spAutoFit/>
          </a:bodyPr>
          <a:lstStyle/>
          <a:p>
            <a:r>
              <a:rPr lang="ru-RU" sz="2000" dirty="0" smtClean="0">
                <a:latin typeface="Arial Black" pitchFamily="34" charset="0"/>
              </a:rPr>
              <a:t>работа с родителями </a:t>
            </a:r>
            <a:endParaRPr lang="ru-RU" sz="2000" dirty="0">
              <a:latin typeface="Arial Black" pitchFamily="34" charset="0"/>
            </a:endParaRPr>
          </a:p>
        </p:txBody>
      </p:sp>
      <p:sp>
        <p:nvSpPr>
          <p:cNvPr id="3" name="Прямоугольник 2"/>
          <p:cNvSpPr/>
          <p:nvPr/>
        </p:nvSpPr>
        <p:spPr>
          <a:xfrm>
            <a:off x="4929190" y="857232"/>
            <a:ext cx="4071934" cy="1477328"/>
          </a:xfrm>
          <a:prstGeom prst="rect">
            <a:avLst/>
          </a:prstGeom>
          <a:blipFill>
            <a:blip r:embed="rId3" cstate="print"/>
            <a:tile tx="0" ty="0" sx="100000" sy="100000" flip="none" algn="tl"/>
          </a:blipFill>
        </p:spPr>
        <p:txBody>
          <a:bodyPr wrap="square">
            <a:spAutoFit/>
          </a:bodyPr>
          <a:lstStyle/>
          <a:p>
            <a:pPr lvl="0" algn="ctr"/>
            <a:r>
              <a:rPr lang="ru-RU" dirty="0" smtClean="0">
                <a:solidFill>
                  <a:srgbClr val="002060"/>
                </a:solidFill>
              </a:rPr>
              <a:t>ОКАЗАНИЕ ПСИХОЛОГИЧЕСКОЙ ПОМОЩИ РОДИТЕЛЯМ, ИМЕЮЩИМ ТРУДНОСТИ В ВОСПИТАНИИ РЕБЕНКА ПОСРЕДСТВОМ ИНДИВИДУАЛЬНЫХ КОНСУЛЬТАЦИЙ </a:t>
            </a:r>
            <a:endParaRPr lang="ru-RU" dirty="0">
              <a:solidFill>
                <a:srgbClr val="002060"/>
              </a:solidFill>
            </a:endParaRPr>
          </a:p>
        </p:txBody>
      </p:sp>
      <p:sp>
        <p:nvSpPr>
          <p:cNvPr id="4" name="Прямоугольник 3"/>
          <p:cNvSpPr/>
          <p:nvPr/>
        </p:nvSpPr>
        <p:spPr>
          <a:xfrm>
            <a:off x="5072066" y="2460492"/>
            <a:ext cx="3786214" cy="1754326"/>
          </a:xfrm>
          <a:prstGeom prst="rect">
            <a:avLst/>
          </a:prstGeom>
          <a:blipFill>
            <a:blip r:embed="rId4" cstate="print"/>
            <a:tile tx="0" ty="0" sx="100000" sy="100000" flip="none" algn="tl"/>
          </a:blipFill>
        </p:spPr>
        <p:txBody>
          <a:bodyPr wrap="square">
            <a:spAutoFit/>
          </a:bodyPr>
          <a:lstStyle/>
          <a:p>
            <a:pPr lvl="0" algn="ctr"/>
            <a:r>
              <a:rPr lang="ru-RU" dirty="0" smtClean="0">
                <a:solidFill>
                  <a:srgbClr val="660066"/>
                </a:solidFill>
              </a:rPr>
              <a:t>ОКАЗАНИЕ ПЕДАГОГИЧЕСКОЙ ПОМОЩИ РОДИТЕЛЯМ ПО АДЕКВАТНОМУ ВОСПИТАНИЮ РЕБЕНКА В СЕМЬЕ  ЧЕРЕЗ ПРИГЛАШЕНИЕ РОДИТЕЛЕЙ НА ГРУППЫ ПЕДПОМОЩИ</a:t>
            </a:r>
            <a:endParaRPr lang="ru-RU" dirty="0">
              <a:solidFill>
                <a:srgbClr val="660066"/>
              </a:solidFill>
            </a:endParaRPr>
          </a:p>
        </p:txBody>
      </p:sp>
      <p:sp>
        <p:nvSpPr>
          <p:cNvPr id="5" name="Прямоугольник 4"/>
          <p:cNvSpPr/>
          <p:nvPr/>
        </p:nvSpPr>
        <p:spPr>
          <a:xfrm>
            <a:off x="5072066" y="4354305"/>
            <a:ext cx="3786214" cy="646331"/>
          </a:xfrm>
          <a:prstGeom prst="rect">
            <a:avLst/>
          </a:prstGeom>
          <a:blipFill>
            <a:blip r:embed="rId5" cstate="print"/>
            <a:tile tx="0" ty="0" sx="100000" sy="100000" flip="none" algn="tl"/>
          </a:blipFill>
        </p:spPr>
        <p:txBody>
          <a:bodyPr wrap="square">
            <a:spAutoFit/>
          </a:bodyPr>
          <a:lstStyle/>
          <a:p>
            <a:pPr algn="ctr"/>
            <a:r>
              <a:rPr lang="ru-RU" dirty="0" smtClean="0">
                <a:solidFill>
                  <a:srgbClr val="003300"/>
                </a:solidFill>
              </a:rPr>
              <a:t>ОРГАНИЗАЦИЯ «КЛУБА РОДИТЕЛЬСКИХ ВСТРЕЧ»</a:t>
            </a:r>
            <a:endParaRPr lang="ru-RU" dirty="0">
              <a:solidFill>
                <a:srgbClr val="003300"/>
              </a:solidFill>
            </a:endParaRPr>
          </a:p>
        </p:txBody>
      </p:sp>
      <p:sp>
        <p:nvSpPr>
          <p:cNvPr id="6" name="Прямоугольник 5"/>
          <p:cNvSpPr/>
          <p:nvPr/>
        </p:nvSpPr>
        <p:spPr>
          <a:xfrm>
            <a:off x="5072066" y="5166382"/>
            <a:ext cx="3786214" cy="1477328"/>
          </a:xfrm>
          <a:prstGeom prst="rect">
            <a:avLst/>
          </a:prstGeom>
          <a:blipFill dpi="0" rotWithShape="1">
            <a:blip r:embed="rId6" cstate="print">
              <a:alphaModFix amt="37000"/>
            </a:blip>
            <a:srcRect/>
            <a:tile tx="0" ty="0" sx="100000" sy="100000" flip="none" algn="tl"/>
          </a:blipFill>
        </p:spPr>
        <p:txBody>
          <a:bodyPr wrap="square">
            <a:spAutoFit/>
          </a:bodyPr>
          <a:lstStyle/>
          <a:p>
            <a:pPr lvl="0" algn="ctr"/>
            <a:r>
              <a:rPr lang="ru-RU" dirty="0" smtClean="0">
                <a:solidFill>
                  <a:srgbClr val="A50021"/>
                </a:solidFill>
              </a:rPr>
              <a:t>РОДИТЕЛЬСКИЕ СОБРАНИЯ, СЕМИНАРЫ,ЛЕКТОРИИ, ГРУППОВЫЕ ДИСКУССИИ ПО ПРОБЛЕМАМ ВОСПИТАНИЯ, ДНИ ТВОРЧЕСТВА ДЕТЕЙ И РОДИТЕЛЕЙ. </a:t>
            </a:r>
          </a:p>
        </p:txBody>
      </p:sp>
      <p:sp>
        <p:nvSpPr>
          <p:cNvPr id="35841" name="Rectangle 1"/>
          <p:cNvSpPr>
            <a:spLocks noChangeArrowheads="1"/>
          </p:cNvSpPr>
          <p:nvPr/>
        </p:nvSpPr>
        <p:spPr bwMode="auto">
          <a:xfrm>
            <a:off x="0" y="0"/>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5842" name="Picture 2" descr="D:\Disk C\Admin\Мои документы\Инна\фото на нов.презент\shutterstock-42923746.jpg"/>
          <p:cNvPicPr>
            <a:picLocks noChangeAspect="1" noChangeArrowheads="1"/>
          </p:cNvPicPr>
          <p:nvPr/>
        </p:nvPicPr>
        <p:blipFill>
          <a:blip r:embed="rId7" cstate="print"/>
          <a:srcRect/>
          <a:stretch>
            <a:fillRect/>
          </a:stretch>
        </p:blipFill>
        <p:spPr bwMode="auto">
          <a:xfrm>
            <a:off x="514350" y="381000"/>
            <a:ext cx="4057650" cy="3048000"/>
          </a:xfrm>
          <a:prstGeom prst="rect">
            <a:avLst/>
          </a:prstGeom>
          <a:noFill/>
        </p:spPr>
      </p:pic>
      <p:pic>
        <p:nvPicPr>
          <p:cNvPr id="35843" name="Picture 3" descr="D:\Disk C\Admin\Мои документы\Инна\фото на нов.презент\d6b32bc695f05f9902e890733b554714_big.jpg"/>
          <p:cNvPicPr>
            <a:picLocks noChangeAspect="1" noChangeArrowheads="1"/>
          </p:cNvPicPr>
          <p:nvPr/>
        </p:nvPicPr>
        <p:blipFill>
          <a:blip r:embed="rId8" cstate="print"/>
          <a:srcRect/>
          <a:stretch>
            <a:fillRect/>
          </a:stretch>
        </p:blipFill>
        <p:spPr bwMode="auto">
          <a:xfrm>
            <a:off x="571472" y="3781439"/>
            <a:ext cx="3929090" cy="2647957"/>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alpha val="0"/>
              </a:srgbClr>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214290"/>
            <a:ext cx="4000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ru-RU" sz="2400" b="0"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РАБОТА С ПЕДАГОГАМИ</a:t>
            </a:r>
            <a:endParaRPr kumimoji="0" lang="ru-RU" sz="2400" b="0" i="0" u="none" strike="noStrike" cap="none" normalizeH="0" baseline="0" dirty="0" smtClean="0">
              <a:ln>
                <a:noFill/>
              </a:ln>
              <a:solidFill>
                <a:srgbClr val="C00000"/>
              </a:solidFill>
              <a:effectLst/>
              <a:latin typeface="Arial" pitchFamily="34" charset="0"/>
            </a:endParaRPr>
          </a:p>
        </p:txBody>
      </p:sp>
      <p:sp>
        <p:nvSpPr>
          <p:cNvPr id="1026" name="Rectangle 2"/>
          <p:cNvSpPr>
            <a:spLocks noChangeArrowheads="1"/>
          </p:cNvSpPr>
          <p:nvPr/>
        </p:nvSpPr>
        <p:spPr bwMode="auto">
          <a:xfrm>
            <a:off x="285720" y="852430"/>
            <a:ext cx="4214842" cy="286232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0066"/>
                </a:solidFill>
                <a:effectLst/>
                <a:latin typeface="Calibri" pitchFamily="34" charset="0"/>
                <a:ea typeface="Times New Roman" pitchFamily="18" charset="0"/>
                <a:cs typeface="Times New Roman" pitchFamily="18" charset="0"/>
              </a:rPr>
              <a:t>Организовывать педагогические советы по обсуждению линий поведения при общении с подростком, в построении взаимодействия с </a:t>
            </a:r>
            <a:r>
              <a:rPr kumimoji="0" lang="ru-RU" sz="2000" b="0" i="0" u="none" strike="noStrike" cap="none" normalizeH="0" baseline="0" dirty="0" err="1" smtClean="0">
                <a:ln>
                  <a:noFill/>
                </a:ln>
                <a:solidFill>
                  <a:srgbClr val="660066"/>
                </a:solidFill>
                <a:effectLst/>
                <a:latin typeface="Calibri" pitchFamily="34" charset="0"/>
                <a:ea typeface="Times New Roman" pitchFamily="18" charset="0"/>
                <a:cs typeface="Times New Roman" pitchFamily="18" charset="0"/>
              </a:rPr>
              <a:t>девиантными</a:t>
            </a:r>
            <a:r>
              <a:rPr kumimoji="0" lang="ru-RU" sz="2000" b="0" i="0" u="none" strike="noStrike" cap="none" normalizeH="0" baseline="0" dirty="0" smtClean="0">
                <a:ln>
                  <a:noFill/>
                </a:ln>
                <a:solidFill>
                  <a:srgbClr val="660066"/>
                </a:solidFill>
                <a:effectLst/>
                <a:latin typeface="Calibri" pitchFamily="34" charset="0"/>
                <a:ea typeface="Times New Roman" pitchFamily="18" charset="0"/>
                <a:cs typeface="Times New Roman" pitchFamily="18" charset="0"/>
              </a:rPr>
              <a:t> детьми. Разработать вместе с учителем систему поощрений при улучшении линий поведения ребенка.</a:t>
            </a:r>
            <a:endParaRPr kumimoji="0" lang="ru-RU" sz="2000" b="0" i="0" u="none" strike="noStrike" cap="none" normalizeH="0" baseline="0" dirty="0" smtClean="0">
              <a:ln>
                <a:noFill/>
              </a:ln>
              <a:solidFill>
                <a:srgbClr val="660066"/>
              </a:solidFill>
              <a:effectLst/>
              <a:latin typeface="Arial" pitchFamily="34" charset="0"/>
            </a:endParaRPr>
          </a:p>
        </p:txBody>
      </p:sp>
      <p:sp>
        <p:nvSpPr>
          <p:cNvPr id="4" name="Прямоугольник 3"/>
          <p:cNvSpPr/>
          <p:nvPr/>
        </p:nvSpPr>
        <p:spPr>
          <a:xfrm>
            <a:off x="500066" y="3857628"/>
            <a:ext cx="4572000" cy="286232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sz="2000" dirty="0" smtClean="0">
                <a:solidFill>
                  <a:srgbClr val="003300"/>
                </a:solidFill>
              </a:rPr>
              <a:t>Систематизировать работу по повышению уровня эмоциональной культуры педагога, организовать систему семинаров-практикумов по обучению учителя</a:t>
            </a:r>
            <a:r>
              <a:rPr lang="ru-RU" sz="2000" b="1" dirty="0" smtClean="0">
                <a:solidFill>
                  <a:srgbClr val="003300"/>
                </a:solidFill>
              </a:rPr>
              <a:t> </a:t>
            </a:r>
            <a:r>
              <a:rPr lang="ru-RU" sz="2000" dirty="0" smtClean="0">
                <a:solidFill>
                  <a:srgbClr val="003300"/>
                </a:solidFill>
              </a:rPr>
              <a:t>навыкам эффективного взаимодействия, овладению им навыками саморегуляции эмоционального состояния. </a:t>
            </a:r>
            <a:endParaRPr lang="ru-RU" sz="2000" dirty="0">
              <a:solidFill>
                <a:srgbClr val="003300"/>
              </a:solidFill>
            </a:endParaRPr>
          </a:p>
        </p:txBody>
      </p:sp>
      <p:pic>
        <p:nvPicPr>
          <p:cNvPr id="1027" name="Picture 3" descr="D:\Disk C\Admin\Мои документы\Инна\фото на нов.презент\nakazaniye_small.jpg"/>
          <p:cNvPicPr>
            <a:picLocks noChangeAspect="1" noChangeArrowheads="1"/>
          </p:cNvPicPr>
          <p:nvPr/>
        </p:nvPicPr>
        <p:blipFill>
          <a:blip r:embed="rId2" cstate="print"/>
          <a:srcRect/>
          <a:stretch>
            <a:fillRect/>
          </a:stretch>
        </p:blipFill>
        <p:spPr bwMode="auto">
          <a:xfrm>
            <a:off x="4857752" y="214290"/>
            <a:ext cx="4000528" cy="2786082"/>
          </a:xfrm>
          <a:prstGeom prst="rect">
            <a:avLst/>
          </a:prstGeom>
          <a:noFill/>
        </p:spPr>
      </p:pic>
      <p:pic>
        <p:nvPicPr>
          <p:cNvPr id="1028" name="Picture 4" descr="D:\Disk C\Admin\Мои документы\Инна\фото на нов.презент\668_small.jpg"/>
          <p:cNvPicPr>
            <a:picLocks noChangeAspect="1" noChangeArrowheads="1"/>
          </p:cNvPicPr>
          <p:nvPr/>
        </p:nvPicPr>
        <p:blipFill>
          <a:blip r:embed="rId3" cstate="print"/>
          <a:srcRect/>
          <a:stretch>
            <a:fillRect/>
          </a:stretch>
        </p:blipFill>
        <p:spPr bwMode="auto">
          <a:xfrm>
            <a:off x="5357818" y="3214686"/>
            <a:ext cx="2857520" cy="3429024"/>
          </a:xfrm>
          <a:prstGeom prst="rect">
            <a:avLst/>
          </a:prstGeom>
          <a:noFill/>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23528" y="142852"/>
            <a:ext cx="8606190" cy="56323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ru-RU" sz="2000" dirty="0" smtClean="0">
              <a:latin typeface="Arial Black" pitchFamily="34" charset="0"/>
            </a:endParaRPr>
          </a:p>
          <a:p>
            <a:r>
              <a:rPr lang="ru-RU" sz="2000" dirty="0" smtClean="0">
                <a:solidFill>
                  <a:srgbClr val="003300"/>
                </a:solidFill>
                <a:latin typeface="Arial Black" pitchFamily="34" charset="0"/>
              </a:rPr>
              <a:t>В </a:t>
            </a:r>
            <a:r>
              <a:rPr lang="ru-RU" sz="2000" dirty="0">
                <a:solidFill>
                  <a:srgbClr val="003300"/>
                </a:solidFill>
                <a:latin typeface="Arial Black" pitchFamily="34" charset="0"/>
              </a:rPr>
              <a:t>сороковых </a:t>
            </a:r>
            <a:r>
              <a:rPr lang="ru-RU" sz="2000" dirty="0" smtClean="0">
                <a:solidFill>
                  <a:srgbClr val="003300"/>
                </a:solidFill>
                <a:latin typeface="Arial Black" pitchFamily="34" charset="0"/>
              </a:rPr>
              <a:t>   годах   </a:t>
            </a:r>
            <a:r>
              <a:rPr lang="en-US" sz="2000" dirty="0">
                <a:solidFill>
                  <a:srgbClr val="003300"/>
                </a:solidFill>
                <a:latin typeface="Arial Black" pitchFamily="34" charset="0"/>
              </a:rPr>
              <a:t>XIX</a:t>
            </a:r>
            <a:r>
              <a:rPr lang="ru-RU" sz="2000" dirty="0">
                <a:solidFill>
                  <a:srgbClr val="003300"/>
                </a:solidFill>
                <a:latin typeface="Arial Black" pitchFamily="34" charset="0"/>
              </a:rPr>
              <a:t> </a:t>
            </a:r>
            <a:r>
              <a:rPr lang="ru-RU" sz="2000" dirty="0" smtClean="0">
                <a:solidFill>
                  <a:srgbClr val="003300"/>
                </a:solidFill>
                <a:latin typeface="Arial Black" pitchFamily="34" charset="0"/>
              </a:rPr>
              <a:t>  века   американский</a:t>
            </a:r>
          </a:p>
          <a:p>
            <a:r>
              <a:rPr lang="ru-RU" sz="2000" dirty="0" smtClean="0">
                <a:solidFill>
                  <a:srgbClr val="003300"/>
                </a:solidFill>
                <a:latin typeface="Arial Black" pitchFamily="34" charset="0"/>
              </a:rPr>
              <a:t> </a:t>
            </a:r>
            <a:r>
              <a:rPr lang="ru-RU" sz="2000" dirty="0">
                <a:solidFill>
                  <a:srgbClr val="003300"/>
                </a:solidFill>
                <a:latin typeface="Arial Black" pitchFamily="34" charset="0"/>
              </a:rPr>
              <a:t>педагог </a:t>
            </a:r>
            <a:r>
              <a:rPr lang="ru-RU" sz="2000" dirty="0" smtClean="0">
                <a:solidFill>
                  <a:srgbClr val="003300"/>
                </a:solidFill>
                <a:latin typeface="Arial Black" pitchFamily="34" charset="0"/>
              </a:rPr>
              <a:t> и   психолог   </a:t>
            </a:r>
            <a:r>
              <a:rPr lang="ru-RU" sz="2000" dirty="0">
                <a:solidFill>
                  <a:srgbClr val="003300"/>
                </a:solidFill>
                <a:latin typeface="Arial Black" pitchFamily="34" charset="0"/>
              </a:rPr>
              <a:t>Рудольф </a:t>
            </a:r>
            <a:r>
              <a:rPr lang="ru-RU" sz="2000" dirty="0" smtClean="0">
                <a:solidFill>
                  <a:srgbClr val="003300"/>
                </a:solidFill>
                <a:latin typeface="Arial Black" pitchFamily="34" charset="0"/>
              </a:rPr>
              <a:t>    </a:t>
            </a:r>
            <a:r>
              <a:rPr lang="ru-RU" sz="2000" dirty="0" err="1" smtClean="0">
                <a:solidFill>
                  <a:srgbClr val="003300"/>
                </a:solidFill>
                <a:latin typeface="Arial Black" pitchFamily="34" charset="0"/>
              </a:rPr>
              <a:t>Дрейкрус</a:t>
            </a:r>
            <a:r>
              <a:rPr lang="ru-RU" sz="2000" dirty="0" smtClean="0">
                <a:solidFill>
                  <a:srgbClr val="003300"/>
                </a:solidFill>
                <a:latin typeface="Arial Black" pitchFamily="34" charset="0"/>
              </a:rPr>
              <a:t> </a:t>
            </a:r>
          </a:p>
          <a:p>
            <a:r>
              <a:rPr lang="ru-RU" sz="2000" dirty="0" smtClean="0">
                <a:solidFill>
                  <a:srgbClr val="003300"/>
                </a:solidFill>
                <a:latin typeface="Arial Black" pitchFamily="34" charset="0"/>
              </a:rPr>
              <a:t> </a:t>
            </a:r>
            <a:r>
              <a:rPr lang="ru-RU" sz="2000" dirty="0">
                <a:solidFill>
                  <a:srgbClr val="003300"/>
                </a:solidFill>
                <a:latin typeface="Arial Black" pitchFamily="34" charset="0"/>
              </a:rPr>
              <a:t>предложил классификацию мотивов «плохого» поведения. </a:t>
            </a:r>
            <a:endParaRPr lang="ru-RU" sz="2000" dirty="0" smtClean="0">
              <a:solidFill>
                <a:srgbClr val="003300"/>
              </a:solidFill>
              <a:latin typeface="Arial Black" pitchFamily="34" charset="0"/>
            </a:endParaRPr>
          </a:p>
          <a:p>
            <a:endParaRPr lang="ru-RU" sz="2000" dirty="0" smtClean="0">
              <a:solidFill>
                <a:srgbClr val="003300"/>
              </a:solidFill>
              <a:latin typeface="Arial Black" pitchFamily="34" charset="0"/>
            </a:endParaRPr>
          </a:p>
          <a:p>
            <a:endParaRPr lang="ru-RU" sz="2000" dirty="0" smtClean="0">
              <a:solidFill>
                <a:srgbClr val="003300"/>
              </a:solidFill>
              <a:latin typeface="Arial Black" pitchFamily="34" charset="0"/>
            </a:endParaRPr>
          </a:p>
          <a:p>
            <a:r>
              <a:rPr lang="ru-RU" sz="2000" dirty="0" smtClean="0">
                <a:solidFill>
                  <a:srgbClr val="003300"/>
                </a:solidFill>
                <a:latin typeface="Arial Black" pitchFamily="34" charset="0"/>
              </a:rPr>
              <a:t>К </a:t>
            </a:r>
            <a:r>
              <a:rPr lang="ru-RU" sz="2000" dirty="0">
                <a:solidFill>
                  <a:srgbClr val="003300"/>
                </a:solidFill>
                <a:latin typeface="Arial Black" pitchFamily="34" charset="0"/>
              </a:rPr>
              <a:t>ней он предложил несложную диагностику, которую могут провести педагоги без вмешательства психолога</a:t>
            </a:r>
            <a:r>
              <a:rPr lang="ru-RU" sz="2000" dirty="0" smtClean="0">
                <a:solidFill>
                  <a:srgbClr val="003300"/>
                </a:solidFill>
                <a:latin typeface="Arial Black" pitchFamily="34" charset="0"/>
              </a:rPr>
              <a:t>,</a:t>
            </a:r>
          </a:p>
          <a:p>
            <a:r>
              <a:rPr lang="ru-RU" sz="2000" dirty="0" smtClean="0">
                <a:solidFill>
                  <a:srgbClr val="003300"/>
                </a:solidFill>
                <a:latin typeface="Arial Black" pitchFamily="34" charset="0"/>
              </a:rPr>
              <a:t> </a:t>
            </a:r>
            <a:r>
              <a:rPr lang="ru-RU" sz="2000" dirty="0">
                <a:solidFill>
                  <a:srgbClr val="003300"/>
                </a:solidFill>
                <a:latin typeface="Arial Black" pitchFamily="34" charset="0"/>
              </a:rPr>
              <a:t>с опорой на собственные ощущения и наблюдения</a:t>
            </a:r>
            <a:r>
              <a:rPr lang="ru-RU" sz="2000" dirty="0" smtClean="0">
                <a:solidFill>
                  <a:srgbClr val="003300"/>
                </a:solidFill>
                <a:latin typeface="Arial Black" pitchFamily="34" charset="0"/>
              </a:rPr>
              <a:t>.</a:t>
            </a:r>
          </a:p>
          <a:p>
            <a:endParaRPr lang="ru-RU" sz="2000" dirty="0" smtClean="0">
              <a:solidFill>
                <a:srgbClr val="003300"/>
              </a:solidFill>
              <a:latin typeface="Arial Black" pitchFamily="34" charset="0"/>
            </a:endParaRPr>
          </a:p>
          <a:p>
            <a:endParaRPr lang="ru-RU" sz="2000" dirty="0" smtClean="0">
              <a:solidFill>
                <a:srgbClr val="003300"/>
              </a:solidFill>
              <a:latin typeface="Arial Black" pitchFamily="34" charset="0"/>
            </a:endParaRPr>
          </a:p>
          <a:p>
            <a:endParaRPr lang="ru-RU" sz="2000" dirty="0" smtClean="0">
              <a:solidFill>
                <a:srgbClr val="003300"/>
              </a:solidFill>
              <a:latin typeface="Arial Black" pitchFamily="34" charset="0"/>
            </a:endParaRPr>
          </a:p>
          <a:p>
            <a:r>
              <a:rPr lang="ru-RU" sz="2000" dirty="0" smtClean="0">
                <a:solidFill>
                  <a:srgbClr val="003300"/>
                </a:solidFill>
                <a:latin typeface="Arial Black" pitchFamily="34" charset="0"/>
              </a:rPr>
              <a:t> </a:t>
            </a:r>
            <a:r>
              <a:rPr lang="ru-RU" sz="2000" dirty="0">
                <a:solidFill>
                  <a:srgbClr val="003300"/>
                </a:solidFill>
                <a:latin typeface="Arial Black" pitchFamily="34" charset="0"/>
              </a:rPr>
              <a:t>Эта классификация хороша тем, что она не ищет ответа на вопрос, почему ребёнок ведёт себя так, а указывает на то, что необходимо сделать, чтобы ребёнок как можно меньше хотел вести себя таким образом.</a:t>
            </a:r>
            <a:br>
              <a:rPr lang="ru-RU" sz="2000" dirty="0">
                <a:solidFill>
                  <a:srgbClr val="003300"/>
                </a:solidFill>
                <a:latin typeface="Arial Black" pitchFamily="34" charset="0"/>
              </a:rPr>
            </a:br>
            <a:endParaRPr lang="ru-RU" sz="2000" dirty="0">
              <a:solidFill>
                <a:srgbClr val="003300"/>
              </a:solidFill>
              <a:latin typeface="Arial Black"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2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idx="1"/>
          </p:nvPr>
        </p:nvGraphicFramePr>
        <p:xfrm>
          <a:off x="0" y="0"/>
          <a:ext cx="9144032" cy="7066671"/>
        </p:xfrm>
        <a:graphic>
          <a:graphicData uri="http://schemas.openxmlformats.org/drawingml/2006/table">
            <a:tbl>
              <a:tblPr firstRow="1" bandRow="1">
                <a:tableStyleId>{5C22544A-7EE6-4342-B048-85BDC9FD1C3A}</a:tableStyleId>
              </a:tblPr>
              <a:tblGrid>
                <a:gridCol w="1828832"/>
                <a:gridCol w="1828800"/>
                <a:gridCol w="1828800"/>
                <a:gridCol w="1828800"/>
                <a:gridCol w="1828800"/>
              </a:tblGrid>
              <a:tr h="2321169">
                <a:tc>
                  <a:txBody>
                    <a:bodyPr/>
                    <a:lstStyle/>
                    <a:p>
                      <a:r>
                        <a:rPr lang="ru-RU" sz="2000" b="1" kern="1200" dirty="0" smtClean="0">
                          <a:solidFill>
                            <a:schemeClr val="lt1"/>
                          </a:solidFill>
                          <a:latin typeface="+mn-lt"/>
                          <a:ea typeface="+mn-ea"/>
                          <a:cs typeface="+mn-cs"/>
                        </a:rPr>
                        <a:t>Вариант «плохого» поведения и его девиз.</a:t>
                      </a:r>
                      <a:endParaRPr lang="ru-RU" sz="2000" dirty="0"/>
                    </a:p>
                  </a:txBody>
                  <a:tcPr/>
                </a:tc>
                <a:tc>
                  <a:txBody>
                    <a:bodyPr/>
                    <a:lstStyle/>
                    <a:p>
                      <a:r>
                        <a:rPr lang="ru-RU" sz="2000" b="1" kern="1200" dirty="0" smtClean="0">
                          <a:solidFill>
                            <a:schemeClr val="lt1"/>
                          </a:solidFill>
                          <a:latin typeface="+mn-lt"/>
                          <a:ea typeface="+mn-ea"/>
                          <a:cs typeface="+mn-cs"/>
                        </a:rPr>
                        <a:t>Чувства педагога, возникающие в этот момент.</a:t>
                      </a:r>
                      <a:endParaRPr lang="ru-RU" sz="2000" dirty="0"/>
                    </a:p>
                  </a:txBody>
                  <a:tcPr/>
                </a:tc>
                <a:tc>
                  <a:txBody>
                    <a:bodyPr/>
                    <a:lstStyle/>
                    <a:p>
                      <a:r>
                        <a:rPr lang="ru-RU" sz="2000" b="1" kern="1200" dirty="0" smtClean="0">
                          <a:solidFill>
                            <a:schemeClr val="lt1"/>
                          </a:solidFill>
                          <a:latin typeface="+mn-lt"/>
                          <a:ea typeface="+mn-ea"/>
                          <a:cs typeface="+mn-cs"/>
                        </a:rPr>
                        <a:t>Что хочется предпринять педагогу на такое поведение ребёнка.</a:t>
                      </a:r>
                      <a:endParaRPr lang="ru-RU" sz="2000" dirty="0"/>
                    </a:p>
                  </a:txBody>
                  <a:tcPr/>
                </a:tc>
                <a:tc>
                  <a:txBody>
                    <a:bodyPr/>
                    <a:lstStyle/>
                    <a:p>
                      <a:r>
                        <a:rPr lang="ru-RU" sz="2000" b="1" kern="1200" dirty="0" smtClean="0">
                          <a:solidFill>
                            <a:schemeClr val="lt1"/>
                          </a:solidFill>
                          <a:latin typeface="+mn-lt"/>
                          <a:ea typeface="+mn-ea"/>
                          <a:cs typeface="+mn-cs"/>
                        </a:rPr>
                        <a:t>Ответная реакция ученика.</a:t>
                      </a:r>
                      <a:endParaRPr lang="ru-RU" sz="2000" dirty="0"/>
                    </a:p>
                  </a:txBody>
                  <a:tcPr/>
                </a:tc>
                <a:tc>
                  <a:txBody>
                    <a:bodyPr/>
                    <a:lstStyle/>
                    <a:p>
                      <a:r>
                        <a:rPr lang="ru-RU" sz="2000" b="1" kern="1200" dirty="0" smtClean="0">
                          <a:solidFill>
                            <a:schemeClr val="lt1"/>
                          </a:solidFill>
                          <a:latin typeface="+mn-lt"/>
                          <a:ea typeface="+mn-ea"/>
                          <a:cs typeface="+mn-cs"/>
                        </a:rPr>
                        <a:t>Варианты конструктивного разрешения ситуации «плохого» поведения учителем.</a:t>
                      </a:r>
                      <a:endParaRPr lang="ru-RU" sz="2000" dirty="0"/>
                    </a:p>
                  </a:txBody>
                  <a:tcPr/>
                </a:tc>
              </a:tr>
              <a:tr h="4536831">
                <a:tc>
                  <a:txBody>
                    <a:bodyPr/>
                    <a:lstStyle/>
                    <a:p>
                      <a:r>
                        <a:rPr lang="ru-RU" sz="2000" kern="1200" dirty="0" smtClean="0">
                          <a:solidFill>
                            <a:schemeClr val="dk1"/>
                          </a:solidFill>
                          <a:latin typeface="+mn-lt"/>
                          <a:ea typeface="+mn-ea"/>
                          <a:cs typeface="+mn-cs"/>
                        </a:rPr>
                        <a:t>Привлечение внимания. «Мне нужно твоё особое внимание».</a:t>
                      </a:r>
                      <a:endParaRPr lang="ru-RU" sz="2000" dirty="0"/>
                    </a:p>
                  </a:txBody>
                  <a:tcPr/>
                </a:tc>
                <a:tc>
                  <a:txBody>
                    <a:bodyPr/>
                    <a:lstStyle/>
                    <a:p>
                      <a:r>
                        <a:rPr lang="ru-RU" sz="2000" kern="1200" dirty="0" smtClean="0">
                          <a:solidFill>
                            <a:schemeClr val="dk1"/>
                          </a:solidFill>
                          <a:latin typeface="+mn-lt"/>
                          <a:ea typeface="+mn-ea"/>
                          <a:cs typeface="+mn-cs"/>
                        </a:rPr>
                        <a:t>Раздражение, затем негодование и возмущение.</a:t>
                      </a:r>
                      <a:endParaRPr lang="ru-RU" sz="2000" dirty="0"/>
                    </a:p>
                  </a:txBody>
                  <a:tcPr/>
                </a:tc>
                <a:tc>
                  <a:txBody>
                    <a:bodyPr/>
                    <a:lstStyle/>
                    <a:p>
                      <a:r>
                        <a:rPr lang="ru-RU" sz="2000" kern="1200" dirty="0" smtClean="0">
                          <a:solidFill>
                            <a:schemeClr val="dk1"/>
                          </a:solidFill>
                          <a:latin typeface="+mn-lt"/>
                          <a:ea typeface="+mn-ea"/>
                          <a:cs typeface="+mn-cs"/>
                        </a:rPr>
                        <a:t>Сделать замечание, прочитать нотацию.</a:t>
                      </a:r>
                      <a:endParaRPr lang="ru-RU" sz="2000" dirty="0"/>
                    </a:p>
                  </a:txBody>
                  <a:tcPr/>
                </a:tc>
                <a:tc>
                  <a:txBody>
                    <a:bodyPr/>
                    <a:lstStyle/>
                    <a:p>
                      <a:r>
                        <a:rPr lang="ru-RU" sz="2000" kern="1200" dirty="0" smtClean="0">
                          <a:solidFill>
                            <a:schemeClr val="dk1"/>
                          </a:solidFill>
                          <a:latin typeface="+mn-lt"/>
                          <a:ea typeface="+mn-ea"/>
                          <a:cs typeface="+mn-cs"/>
                        </a:rPr>
                        <a:t>Временно прекращает свою выходку, если не прекращает такое поведение, то это не мотив привлечения внимания.</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Необходимо выработать варианты оказания внимания ребёнку, которое не подкрепляло бы </a:t>
                      </a:r>
                      <a:r>
                        <a:rPr lang="ru-RU" sz="1800" kern="1200" dirty="0" err="1" smtClean="0">
                          <a:solidFill>
                            <a:schemeClr val="dk1"/>
                          </a:solidFill>
                          <a:latin typeface="+mn-lt"/>
                          <a:ea typeface="+mn-ea"/>
                          <a:cs typeface="+mn-cs"/>
                        </a:rPr>
                        <a:t>неконструктив</a:t>
                      </a:r>
                      <a:endParaRPr lang="ru-RU"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err="1" smtClean="0">
                          <a:solidFill>
                            <a:schemeClr val="dk1"/>
                          </a:solidFill>
                          <a:latin typeface="+mn-lt"/>
                          <a:ea typeface="+mn-ea"/>
                          <a:cs typeface="+mn-cs"/>
                        </a:rPr>
                        <a:t>ный</a:t>
                      </a:r>
                      <a:r>
                        <a:rPr lang="ru-RU" sz="1800" kern="1200" dirty="0" smtClean="0">
                          <a:solidFill>
                            <a:schemeClr val="dk1"/>
                          </a:solidFill>
                          <a:latin typeface="+mn-lt"/>
                          <a:ea typeface="+mn-ea"/>
                          <a:cs typeface="+mn-cs"/>
                        </a:rPr>
                        <a:t> условный рефлекс.  Иногда полезно его не замечать.</a:t>
                      </a:r>
                    </a:p>
                    <a:p>
                      <a:endParaRPr lang="ru-RU" sz="1800" dirty="0"/>
                    </a:p>
                  </a:txBody>
                  <a:tcPr/>
                </a:tc>
              </a:tr>
            </a:tbl>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idx="1"/>
          </p:nvPr>
        </p:nvGraphicFramePr>
        <p:xfrm>
          <a:off x="0" y="0"/>
          <a:ext cx="9358378" cy="8643974"/>
        </p:xfrm>
        <a:graphic>
          <a:graphicData uri="http://schemas.openxmlformats.org/drawingml/2006/table">
            <a:tbl>
              <a:tblPr firstRow="1" bandRow="1">
                <a:tableStyleId>{5C22544A-7EE6-4342-B048-85BDC9FD1C3A}</a:tableStyleId>
              </a:tblPr>
              <a:tblGrid>
                <a:gridCol w="1714512"/>
                <a:gridCol w="1428728"/>
                <a:gridCol w="1643074"/>
                <a:gridCol w="1643074"/>
                <a:gridCol w="2928990"/>
              </a:tblGrid>
              <a:tr h="2062819">
                <a:tc>
                  <a:txBody>
                    <a:bodyPr/>
                    <a:lstStyle/>
                    <a:p>
                      <a:r>
                        <a:rPr lang="ru-RU" sz="1800" b="1" kern="1200" dirty="0" smtClean="0">
                          <a:solidFill>
                            <a:schemeClr val="lt1"/>
                          </a:solidFill>
                          <a:latin typeface="+mn-lt"/>
                          <a:ea typeface="+mn-ea"/>
                          <a:cs typeface="+mn-cs"/>
                        </a:rPr>
                        <a:t>Вариант «плохого» поведения и его девиз.</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Чувства педагога, возникающие в этот момент.</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Что хочется предпринять педагогу на такое поведение ребёнка.</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Ответная реакция ученика.</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lt1"/>
                          </a:solidFill>
                          <a:latin typeface="+mn-lt"/>
                          <a:ea typeface="+mn-ea"/>
                          <a:cs typeface="+mn-cs"/>
                        </a:rPr>
                        <a:t>Варианты конструктивного разрешения ситуации «плохого» поведения учителем.</a:t>
                      </a:r>
                      <a:endParaRPr lang="ru-RU" dirty="0" smtClean="0"/>
                    </a:p>
                    <a:p>
                      <a:endParaRPr lang="ru-RU" dirty="0"/>
                    </a:p>
                  </a:txBody>
                  <a:tcPr/>
                </a:tc>
              </a:tr>
              <a:tr h="6581155">
                <a:tc>
                  <a:txBody>
                    <a:bodyPr/>
                    <a:lstStyle/>
                    <a:p>
                      <a:r>
                        <a:rPr lang="ru-RU" sz="1800" kern="1200" dirty="0" smtClean="0">
                          <a:solidFill>
                            <a:schemeClr val="dk1"/>
                          </a:solidFill>
                          <a:latin typeface="+mn-lt"/>
                          <a:ea typeface="+mn-ea"/>
                          <a:cs typeface="+mn-cs"/>
                        </a:rPr>
                        <a:t>Власть.</a:t>
                      </a:r>
                    </a:p>
                    <a:p>
                      <a:r>
                        <a:rPr lang="ru-RU" sz="1800" kern="1200" dirty="0" smtClean="0">
                          <a:solidFill>
                            <a:schemeClr val="dk1"/>
                          </a:solidFill>
                          <a:latin typeface="+mn-lt"/>
                          <a:ea typeface="+mn-ea"/>
                          <a:cs typeface="+mn-cs"/>
                        </a:rPr>
                        <a:t> «Ты мне ничего не сделаешь».</a:t>
                      </a:r>
                      <a:endParaRPr lang="ru-RU" sz="1800" dirty="0"/>
                    </a:p>
                  </a:txBody>
                  <a:tcPr/>
                </a:tc>
                <a:tc>
                  <a:txBody>
                    <a:bodyPr/>
                    <a:lstStyle/>
                    <a:p>
                      <a:r>
                        <a:rPr lang="ru-RU" sz="1800" kern="1200" dirty="0" smtClean="0">
                          <a:solidFill>
                            <a:schemeClr val="dk1"/>
                          </a:solidFill>
                          <a:latin typeface="+mn-lt"/>
                          <a:ea typeface="+mn-ea"/>
                          <a:cs typeface="+mn-cs"/>
                        </a:rPr>
                        <a:t>Гнев, </a:t>
                      </a:r>
                      <a:r>
                        <a:rPr lang="ru-RU" sz="1800" kern="1200" dirty="0" err="1" smtClean="0">
                          <a:solidFill>
                            <a:schemeClr val="dk1"/>
                          </a:solidFill>
                          <a:latin typeface="+mn-lt"/>
                          <a:ea typeface="+mn-ea"/>
                          <a:cs typeface="+mn-cs"/>
                        </a:rPr>
                        <a:t>негодова</a:t>
                      </a:r>
                      <a:endParaRPr lang="ru-RU" sz="1800" kern="1200" dirty="0" smtClean="0">
                        <a:solidFill>
                          <a:schemeClr val="dk1"/>
                        </a:solidFill>
                        <a:latin typeface="+mn-lt"/>
                        <a:ea typeface="+mn-ea"/>
                        <a:cs typeface="+mn-cs"/>
                      </a:endParaRPr>
                    </a:p>
                    <a:p>
                      <a:r>
                        <a:rPr lang="ru-RU" sz="1800" kern="1200" dirty="0" err="1" smtClean="0">
                          <a:solidFill>
                            <a:schemeClr val="dk1"/>
                          </a:solidFill>
                          <a:latin typeface="+mn-lt"/>
                          <a:ea typeface="+mn-ea"/>
                          <a:cs typeface="+mn-cs"/>
                        </a:rPr>
                        <a:t>ние</a:t>
                      </a:r>
                      <a:r>
                        <a:rPr lang="ru-RU" sz="1800" kern="1200" dirty="0" smtClean="0">
                          <a:solidFill>
                            <a:schemeClr val="dk1"/>
                          </a:solidFill>
                          <a:latin typeface="+mn-lt"/>
                          <a:ea typeface="+mn-ea"/>
                          <a:cs typeface="+mn-cs"/>
                        </a:rPr>
                        <a:t>, </a:t>
                      </a:r>
                    </a:p>
                    <a:p>
                      <a:endParaRPr lang="ru-RU" sz="1800" kern="1200" dirty="0" smtClean="0">
                        <a:solidFill>
                          <a:schemeClr val="dk1"/>
                        </a:solidFill>
                        <a:latin typeface="+mn-lt"/>
                        <a:ea typeface="+mn-ea"/>
                        <a:cs typeface="+mn-cs"/>
                      </a:endParaRPr>
                    </a:p>
                    <a:p>
                      <a:r>
                        <a:rPr lang="ru-RU" sz="1800" kern="1200" dirty="0" err="1" smtClean="0">
                          <a:solidFill>
                            <a:schemeClr val="dk1"/>
                          </a:solidFill>
                          <a:latin typeface="+mn-lt"/>
                          <a:ea typeface="+mn-ea"/>
                          <a:cs typeface="+mn-cs"/>
                        </a:rPr>
                        <a:t>возмуще</a:t>
                      </a:r>
                      <a:endParaRPr lang="ru-RU" sz="1800" kern="1200" dirty="0" smtClean="0">
                        <a:solidFill>
                          <a:schemeClr val="dk1"/>
                        </a:solidFill>
                        <a:latin typeface="+mn-lt"/>
                        <a:ea typeface="+mn-ea"/>
                        <a:cs typeface="+mn-cs"/>
                      </a:endParaRPr>
                    </a:p>
                    <a:p>
                      <a:r>
                        <a:rPr lang="ru-RU" sz="1800" kern="1200" dirty="0" err="1" smtClean="0">
                          <a:solidFill>
                            <a:schemeClr val="dk1"/>
                          </a:solidFill>
                          <a:latin typeface="+mn-lt"/>
                          <a:ea typeface="+mn-ea"/>
                          <a:cs typeface="+mn-cs"/>
                        </a:rPr>
                        <a:t>ние</a:t>
                      </a:r>
                      <a:r>
                        <a:rPr lang="ru-RU" sz="1800" kern="1200" dirty="0" smtClean="0">
                          <a:solidFill>
                            <a:schemeClr val="dk1"/>
                          </a:solidFill>
                          <a:latin typeface="+mn-lt"/>
                          <a:ea typeface="+mn-ea"/>
                          <a:cs typeface="+mn-cs"/>
                        </a:rPr>
                        <a:t>, </a:t>
                      </a:r>
                    </a:p>
                    <a:p>
                      <a:endParaRPr lang="ru-RU" sz="1800" kern="1200" dirty="0" smtClean="0">
                        <a:solidFill>
                          <a:schemeClr val="dk1"/>
                        </a:solidFill>
                        <a:latin typeface="+mn-lt"/>
                        <a:ea typeface="+mn-ea"/>
                        <a:cs typeface="+mn-cs"/>
                      </a:endParaRPr>
                    </a:p>
                    <a:p>
                      <a:r>
                        <a:rPr lang="ru-RU" sz="1800" kern="1200" dirty="0" smtClean="0">
                          <a:solidFill>
                            <a:schemeClr val="dk1"/>
                          </a:solidFill>
                          <a:latin typeface="+mn-lt"/>
                          <a:ea typeface="+mn-ea"/>
                          <a:cs typeface="+mn-cs"/>
                        </a:rPr>
                        <a:t>а также страх.</a:t>
                      </a:r>
                      <a:endParaRPr lang="ru-RU" sz="1800" dirty="0"/>
                    </a:p>
                  </a:txBody>
                  <a:tcPr/>
                </a:tc>
                <a:tc>
                  <a:txBody>
                    <a:bodyPr/>
                    <a:lstStyle/>
                    <a:p>
                      <a:r>
                        <a:rPr lang="ru-RU" sz="1800" kern="1200" dirty="0" smtClean="0">
                          <a:solidFill>
                            <a:schemeClr val="dk1"/>
                          </a:solidFill>
                          <a:latin typeface="+mn-lt"/>
                          <a:ea typeface="+mn-ea"/>
                          <a:cs typeface="+mn-cs"/>
                        </a:rPr>
                        <a:t>«Убила бы своими руками», то есть желание прекратить выходку вплоть  до применения физической силы.</a:t>
                      </a:r>
                      <a:endParaRPr lang="ru-RU" sz="1800" dirty="0"/>
                    </a:p>
                  </a:txBody>
                  <a:tcPr/>
                </a:tc>
                <a:tc>
                  <a:txBody>
                    <a:bodyPr/>
                    <a:lstStyle/>
                    <a:p>
                      <a:r>
                        <a:rPr lang="ru-RU" sz="1800" kern="1200" dirty="0" smtClean="0">
                          <a:solidFill>
                            <a:schemeClr val="dk1"/>
                          </a:solidFill>
                          <a:latin typeface="+mn-lt"/>
                          <a:ea typeface="+mn-ea"/>
                          <a:cs typeface="+mn-cs"/>
                        </a:rPr>
                        <a:t>Ученик прекратит выходку, когда сам захочет. Он провоцирует  вас, вы попадаетесь на провокацию, выходите из себя, чего он и добивается, он – победитель и наслаждается этими минутами.</a:t>
                      </a:r>
                      <a:endParaRPr lang="ru-RU" sz="1800" dirty="0"/>
                    </a:p>
                  </a:txBody>
                  <a:tcPr/>
                </a:tc>
                <a:tc>
                  <a:txBody>
                    <a:bodyPr/>
                    <a:lstStyle/>
                    <a:p>
                      <a:r>
                        <a:rPr lang="ru-RU" sz="1800" kern="1200" dirty="0" smtClean="0">
                          <a:solidFill>
                            <a:schemeClr val="dk1"/>
                          </a:solidFill>
                          <a:latin typeface="+mn-lt"/>
                          <a:ea typeface="+mn-ea"/>
                          <a:cs typeface="+mn-cs"/>
                        </a:rPr>
                        <a:t>Вариант, который поможет найти взаимопонимание педагога с учеником, - это спокойная реакция на его поведение, демонстрация своего твёрдого поведения, лишённого агрессии, возможность объяснения, что «крутой» и «сильная личность» - это два разных понятия. «Крутой» - это уверенное поведение и агрессия, которая порождает агрессию, а сильная личность» - это уверенное поведение и много поддержки.</a:t>
                      </a:r>
                      <a:endParaRPr lang="ru-RU" sz="1800" dirty="0"/>
                    </a:p>
                  </a:txBody>
                  <a:tcPr/>
                </a:tc>
              </a:tr>
            </a:tbl>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00034" y="471240"/>
            <a:ext cx="8072494" cy="2862322"/>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33CC"/>
                </a:solidFill>
                <a:effectLst/>
                <a:latin typeface="Calibri" pitchFamily="34" charset="0"/>
                <a:ea typeface="Times New Roman" pitchFamily="18" charset="0"/>
                <a:cs typeface="Times New Roman" pitchFamily="18" charset="0"/>
              </a:rPr>
              <a:t>«ТОТ ИЛИ ИНОЙ РЕБЁНОК МОЖЕТ ОКАЗАТЬСЯ ТРУДНЫМ ВОВСЕ НЕ В СИЛУ КАКОЙ-ЛИБО ДЕФЕКТНОСТИ ВООБЩЕ И УЖ ТЕМ БОЛЕЕ НЕ В СИЛУ МОРАЛЬНОЙ ДЕФЕКТИВНОСТИ В ЧАСТНОСТИ, А НАОБОРОТ - ПО ПРИЧИНЕ СЛОЖНОСТИ И БОГАТСТВА СВОЕЙ НАТУРЫ: СИЛЬНЫЕ И ТАЛАНТЛИВЫЕ НАТУРЫ  РАЗВИВАЮТСЯ ЗАЧАСТУЮ ОЧЕНЬ БУРНО, А С ДРУГОЙ СТОРОНЫ – УМЕРЕННОСТЬ И АККУРАТНОСТЬ, СТОЛЬ МИЛЫЕ СЕРДЦУ МНОГИХ ПЕДАГОГОВ, ВОВСЕ НЕ ВСЕГДА ГОВОРЯТ О ЧЁМ-НИБУДЬ ЦЕННОМ В ДУХОВНОМ ОТНОШЕНИИ».                                                       </a:t>
            </a:r>
          </a:p>
          <a:p>
            <a:pPr marL="0" marR="0" lvl="0" indent="0" defTabSz="914400" rtl="0" eaLnBrk="0" fontAlgn="base" latinLnBrk="0" hangingPunct="0">
              <a:lnSpc>
                <a:spcPct val="100000"/>
              </a:lnSpc>
              <a:spcBef>
                <a:spcPct val="0"/>
              </a:spcBef>
              <a:spcAft>
                <a:spcPct val="0"/>
              </a:spcAft>
              <a:buClrTx/>
              <a:buSzTx/>
              <a:buFontTx/>
              <a:buNone/>
              <a:tabLst/>
            </a:pPr>
            <a:r>
              <a:rPr lang="ru-RU" sz="2000" dirty="0" smtClean="0">
                <a:solidFill>
                  <a:srgbClr val="0033CC"/>
                </a:solidFill>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rgbClr val="0033CC"/>
                </a:solidFill>
                <a:effectLst/>
                <a:latin typeface="Calibri" pitchFamily="34" charset="0"/>
                <a:ea typeface="Times New Roman" pitchFamily="18" charset="0"/>
                <a:cs typeface="Times New Roman" pitchFamily="18" charset="0"/>
              </a:rPr>
              <a:t>В.Н.СОРОКА-РОСИНСКИЙ</a:t>
            </a:r>
            <a:endParaRPr kumimoji="0" lang="ru-RU" sz="2000" b="0" i="0" u="none" strike="noStrike" cap="none" normalizeH="0" baseline="0" dirty="0" smtClean="0">
              <a:ln>
                <a:noFill/>
              </a:ln>
              <a:solidFill>
                <a:srgbClr val="0033CC"/>
              </a:solidFill>
              <a:effectLst/>
              <a:latin typeface="Arial" pitchFamily="34" charset="0"/>
            </a:endParaRPr>
          </a:p>
        </p:txBody>
      </p:sp>
      <p:pic>
        <p:nvPicPr>
          <p:cNvPr id="19458" name="Picture 2" descr="D:\Disk C\Admin\Мои документы\Инна\фото на нов.презент\0003-001-Vrednye-privychki-u-detej.jpg"/>
          <p:cNvPicPr>
            <a:picLocks noChangeAspect="1" noChangeArrowheads="1"/>
          </p:cNvPicPr>
          <p:nvPr/>
        </p:nvPicPr>
        <p:blipFill>
          <a:blip r:embed="rId4" cstate="print"/>
          <a:srcRect/>
          <a:stretch>
            <a:fillRect/>
          </a:stretch>
        </p:blipFill>
        <p:spPr bwMode="auto">
          <a:xfrm>
            <a:off x="1571604" y="3571876"/>
            <a:ext cx="5786479" cy="300039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idx="1"/>
          </p:nvPr>
        </p:nvGraphicFramePr>
        <p:xfrm>
          <a:off x="0" y="0"/>
          <a:ext cx="9144000" cy="7596164"/>
        </p:xfrm>
        <a:graphic>
          <a:graphicData uri="http://schemas.openxmlformats.org/drawingml/2006/table">
            <a:tbl>
              <a:tblPr firstRow="1" bandRow="1">
                <a:tableStyleId>{5C22544A-7EE6-4342-B048-85BDC9FD1C3A}</a:tableStyleId>
              </a:tblPr>
              <a:tblGrid>
                <a:gridCol w="1828800"/>
                <a:gridCol w="1828800"/>
                <a:gridCol w="1828800"/>
                <a:gridCol w="1728806"/>
                <a:gridCol w="1928794"/>
              </a:tblGrid>
              <a:tr h="2201280">
                <a:tc>
                  <a:txBody>
                    <a:bodyPr/>
                    <a:lstStyle/>
                    <a:p>
                      <a:r>
                        <a:rPr lang="ru-RU" sz="2000" b="1" kern="1200" dirty="0" smtClean="0">
                          <a:solidFill>
                            <a:schemeClr val="lt1"/>
                          </a:solidFill>
                          <a:latin typeface="+mn-lt"/>
                          <a:ea typeface="+mn-ea"/>
                          <a:cs typeface="+mn-cs"/>
                        </a:rPr>
                        <a:t>Вариант «плохого» поведения и его девиз.</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Чувства педагога, возникающие в этот момент.</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Что хочется предпринять педагогу на такое поведение ребёнка.</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Ответная реакция ученика.</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Варианты конструктивного разрешения ситуации «плохого» поведения учителем.</a:t>
                      </a:r>
                      <a:endParaRPr lang="ru-RU" sz="2000" dirty="0" smtClean="0"/>
                    </a:p>
                  </a:txBody>
                  <a:tcPr/>
                </a:tc>
              </a:tr>
              <a:tr h="5371124">
                <a:tc>
                  <a:txBody>
                    <a:bodyPr/>
                    <a:lstStyle/>
                    <a:p>
                      <a:pPr>
                        <a:lnSpc>
                          <a:spcPct val="115000"/>
                        </a:lnSpc>
                        <a:spcAft>
                          <a:spcPts val="0"/>
                        </a:spcAft>
                      </a:pPr>
                      <a:r>
                        <a:rPr lang="ru-RU" sz="1800" dirty="0">
                          <a:latin typeface="Calibri"/>
                          <a:ea typeface="Calibri"/>
                          <a:cs typeface="Times New Roman"/>
                        </a:rPr>
                        <a:t>Месть. «Ты меня обидела, - получай».</a:t>
                      </a:r>
                    </a:p>
                  </a:txBody>
                  <a:tcPr marL="68580" marR="68580" marT="0" marB="0"/>
                </a:tc>
                <a:tc>
                  <a:txBody>
                    <a:bodyPr/>
                    <a:lstStyle/>
                    <a:p>
                      <a:r>
                        <a:rPr lang="ru-RU" sz="1800" kern="1200" dirty="0" smtClean="0">
                          <a:solidFill>
                            <a:schemeClr val="dk1"/>
                          </a:solidFill>
                          <a:latin typeface="+mn-lt"/>
                          <a:ea typeface="+mn-ea"/>
                          <a:cs typeface="+mn-cs"/>
                        </a:rPr>
                        <a:t>Растерянность, гнев, страх, негодование и обида.</a:t>
                      </a:r>
                      <a:endParaRPr lang="ru-RU" sz="1800" dirty="0"/>
                    </a:p>
                  </a:txBody>
                  <a:tcPr/>
                </a:tc>
                <a:tc>
                  <a:txBody>
                    <a:bodyPr/>
                    <a:lstStyle/>
                    <a:p>
                      <a:r>
                        <a:rPr lang="ru-RU" sz="1800" kern="1200" dirty="0" smtClean="0">
                          <a:solidFill>
                            <a:schemeClr val="dk1"/>
                          </a:solidFill>
                          <a:latin typeface="+mn-lt"/>
                          <a:ea typeface="+mn-ea"/>
                          <a:cs typeface="+mn-cs"/>
                        </a:rPr>
                        <a:t>«Хочется драться на равных и насмерть, либо убежать и спрятаться». Мысль, которая появляется всё чаще и чаще: «Или я, или он, вдвоём нам нет места в этой школе».</a:t>
                      </a:r>
                      <a:endParaRPr lang="ru-RU" sz="1800" dirty="0"/>
                    </a:p>
                  </a:txBody>
                  <a:tcPr/>
                </a:tc>
                <a:tc>
                  <a:txBody>
                    <a:bodyPr/>
                    <a:lstStyle/>
                    <a:p>
                      <a:r>
                        <a:rPr lang="ru-RU" sz="1800" kern="1200" dirty="0" smtClean="0">
                          <a:solidFill>
                            <a:schemeClr val="dk1"/>
                          </a:solidFill>
                          <a:latin typeface="+mn-lt"/>
                          <a:ea typeface="+mn-ea"/>
                          <a:cs typeface="+mn-cs"/>
                        </a:rPr>
                        <a:t>Ученик прекратит выходку, когда сам захочет. Он провоцирует вас, вы попадаетесь на провокацию, выходите из себя, чего он и добивается, он – победитель и </a:t>
                      </a:r>
                      <a:r>
                        <a:rPr lang="ru-RU" sz="1800" kern="1200" smtClean="0">
                          <a:solidFill>
                            <a:schemeClr val="dk1"/>
                          </a:solidFill>
                          <a:latin typeface="+mn-lt"/>
                          <a:ea typeface="+mn-ea"/>
                          <a:cs typeface="+mn-cs"/>
                        </a:rPr>
                        <a:t>наслаждается этими минута-</a:t>
                      </a:r>
                      <a:endParaRPr lang="ru-RU" sz="1800" kern="1200" dirty="0" smtClean="0">
                        <a:solidFill>
                          <a:schemeClr val="dk1"/>
                        </a:solidFill>
                        <a:latin typeface="+mn-lt"/>
                        <a:ea typeface="+mn-ea"/>
                        <a:cs typeface="+mn-cs"/>
                      </a:endParaRPr>
                    </a:p>
                    <a:p>
                      <a:r>
                        <a:rPr lang="ru-RU" sz="1800" kern="1200" dirty="0" smtClean="0">
                          <a:solidFill>
                            <a:schemeClr val="dk1"/>
                          </a:solidFill>
                          <a:latin typeface="+mn-lt"/>
                          <a:ea typeface="+mn-ea"/>
                          <a:cs typeface="+mn-cs"/>
                        </a:rPr>
                        <a:t>ми.</a:t>
                      </a:r>
                      <a:endParaRPr lang="ru-RU" sz="1800" dirty="0"/>
                    </a:p>
                  </a:txBody>
                  <a:tcPr/>
                </a:tc>
                <a:tc>
                  <a:txBody>
                    <a:bodyPr/>
                    <a:lstStyle/>
                    <a:p>
                      <a:r>
                        <a:rPr lang="ru-RU" sz="1800" kern="1200" dirty="0" smtClean="0">
                          <a:solidFill>
                            <a:schemeClr val="dk1"/>
                          </a:solidFill>
                          <a:latin typeface="+mn-lt"/>
                          <a:ea typeface="+mn-ea"/>
                          <a:cs typeface="+mn-cs"/>
                        </a:rPr>
                        <a:t>Научиться прощать ученика, не давать оценку самому ребёнку, сообщать ему о своих чувствах в отношении того</a:t>
                      </a:r>
                      <a:r>
                        <a:rPr lang="en-US" sz="1800" kern="1200" baseline="0" dirty="0" smtClean="0">
                          <a:solidFill>
                            <a:schemeClr val="dk1"/>
                          </a:solidFill>
                          <a:latin typeface="+mn-lt"/>
                          <a:ea typeface="+mn-ea"/>
                          <a:cs typeface="+mn-cs"/>
                        </a:rPr>
                        <a:t> </a:t>
                      </a:r>
                      <a:r>
                        <a:rPr lang="ru-RU" sz="1800" kern="1200" dirty="0" smtClean="0">
                          <a:solidFill>
                            <a:schemeClr val="dk1"/>
                          </a:solidFill>
                          <a:latin typeface="+mn-lt"/>
                          <a:ea typeface="+mn-ea"/>
                          <a:cs typeface="+mn-cs"/>
                        </a:rPr>
                        <a:t>поведения, которое он избрал здесь и сейчас. Поступок нуждается в санкциях, а вот личность в поддержке.</a:t>
                      </a:r>
                      <a:endParaRPr lang="ru-RU" sz="1800" dirty="0"/>
                    </a:p>
                  </a:txBody>
                  <a:tcPr/>
                </a:tc>
              </a:tr>
            </a:tbl>
          </a:graphicData>
        </a:graphic>
      </p:graphicFrame>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1714480"/>
                <a:gridCol w="1943120"/>
                <a:gridCol w="1828800"/>
                <a:gridCol w="1828800"/>
                <a:gridCol w="1828800"/>
              </a:tblGrid>
              <a:tr h="2752821">
                <a:tc>
                  <a:txBody>
                    <a:bodyPr/>
                    <a:lstStyle/>
                    <a:p>
                      <a:r>
                        <a:rPr lang="ru-RU" sz="2000" b="1" kern="1200" dirty="0" smtClean="0">
                          <a:solidFill>
                            <a:schemeClr val="lt1"/>
                          </a:solidFill>
                          <a:latin typeface="+mn-lt"/>
                          <a:ea typeface="+mn-ea"/>
                          <a:cs typeface="+mn-cs"/>
                        </a:rPr>
                        <a:t>Вариант «плохого» поведения и его девиз.</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Чувства педагога, возникающие в этот момент.</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Что хочется предпринять педагогу на такое поведение ребёнка.</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Ответная реакция ученика.</a:t>
                      </a:r>
                      <a:endParaRPr lang="ru-RU"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Варианты конструктивного разрешения ситуации «плохого» поведения учителем.</a:t>
                      </a:r>
                      <a:endParaRPr lang="ru-RU" sz="2000" dirty="0" smtClean="0"/>
                    </a:p>
                  </a:txBody>
                  <a:tcPr/>
                </a:tc>
              </a:tr>
              <a:tr h="4105179">
                <a:tc>
                  <a:txBody>
                    <a:bodyPr/>
                    <a:lstStyle/>
                    <a:p>
                      <a:pPr>
                        <a:lnSpc>
                          <a:spcPct val="115000"/>
                        </a:lnSpc>
                        <a:spcAft>
                          <a:spcPts val="0"/>
                        </a:spcAft>
                      </a:pPr>
                      <a:r>
                        <a:rPr lang="ru-RU" sz="1800" dirty="0">
                          <a:latin typeface="Calibri"/>
                          <a:ea typeface="Calibri"/>
                          <a:cs typeface="Times New Roman"/>
                        </a:rPr>
                        <a:t>Избегание неудачи. «Не буду и пытаться – всё равно не получится».</a:t>
                      </a:r>
                    </a:p>
                  </a:txBody>
                  <a:tcPr marL="68580" marR="68580" marT="0" marB="0"/>
                </a:tc>
                <a:tc>
                  <a:txBody>
                    <a:bodyPr/>
                    <a:lstStyle/>
                    <a:p>
                      <a:pPr>
                        <a:lnSpc>
                          <a:spcPct val="115000"/>
                        </a:lnSpc>
                        <a:spcAft>
                          <a:spcPts val="0"/>
                        </a:spcAft>
                      </a:pPr>
                      <a:r>
                        <a:rPr lang="ru-RU" sz="1800" dirty="0">
                          <a:latin typeface="Times New Roman" pitchFamily="18" charset="0"/>
                          <a:ea typeface="Calibri"/>
                          <a:cs typeface="Times New Roman" pitchFamily="18" charset="0"/>
                        </a:rPr>
                        <a:t>Жалость, затем ощущение полной </a:t>
                      </a:r>
                      <a:r>
                        <a:rPr lang="ru-RU" sz="1800" dirty="0" err="1" smtClean="0">
                          <a:latin typeface="Times New Roman" pitchFamily="18" charset="0"/>
                          <a:ea typeface="Calibri"/>
                          <a:cs typeface="Times New Roman" pitchFamily="18" charset="0"/>
                        </a:rPr>
                        <a:t>профессиональ</a:t>
                      </a:r>
                      <a:endParaRPr lang="ru-RU" sz="1800" dirty="0" smtClean="0">
                        <a:latin typeface="Times New Roman" pitchFamily="18" charset="0"/>
                        <a:ea typeface="Calibri"/>
                        <a:cs typeface="Times New Roman" pitchFamily="18" charset="0"/>
                      </a:endParaRPr>
                    </a:p>
                    <a:p>
                      <a:pPr>
                        <a:lnSpc>
                          <a:spcPct val="115000"/>
                        </a:lnSpc>
                        <a:spcAft>
                          <a:spcPts val="0"/>
                        </a:spcAft>
                      </a:pPr>
                      <a:r>
                        <a:rPr lang="ru-RU" sz="1800" dirty="0" smtClean="0">
                          <a:latin typeface="Times New Roman" pitchFamily="18" charset="0"/>
                          <a:ea typeface="Calibri"/>
                          <a:cs typeface="Times New Roman" pitchFamily="18" charset="0"/>
                        </a:rPr>
                        <a:t>ной </a:t>
                      </a:r>
                      <a:r>
                        <a:rPr lang="ru-RU" sz="1800" dirty="0">
                          <a:latin typeface="Times New Roman" pitchFamily="18" charset="0"/>
                          <a:ea typeface="Calibri"/>
                          <a:cs typeface="Times New Roman" pitchFamily="18" charset="0"/>
                        </a:rPr>
                        <a:t>беспомощности, так как дополнительные занятия не приносят результата.</a:t>
                      </a:r>
                    </a:p>
                  </a:txBody>
                  <a:tcPr marL="68580" marR="68580" marT="0" marB="0"/>
                </a:tc>
                <a:tc>
                  <a:txBody>
                    <a:bodyPr/>
                    <a:lstStyle/>
                    <a:p>
                      <a:pPr>
                        <a:lnSpc>
                          <a:spcPct val="115000"/>
                        </a:lnSpc>
                        <a:spcAft>
                          <a:spcPts val="0"/>
                        </a:spcAft>
                      </a:pPr>
                      <a:r>
                        <a:rPr lang="ru-RU" sz="1800" dirty="0">
                          <a:latin typeface="Calibri"/>
                          <a:ea typeface="Calibri"/>
                          <a:cs typeface="Times New Roman"/>
                        </a:rPr>
                        <a:t>Желание отвести ребёнка к психологу, получить от него </a:t>
                      </a:r>
                      <a:r>
                        <a:rPr lang="ru-RU" sz="1800" dirty="0" err="1" smtClean="0">
                          <a:latin typeface="Calibri"/>
                          <a:ea typeface="Calibri"/>
                          <a:cs typeface="Times New Roman"/>
                        </a:rPr>
                        <a:t>подтвержде</a:t>
                      </a:r>
                      <a:endParaRPr lang="ru-RU" sz="1800" dirty="0" smtClean="0">
                        <a:latin typeface="Calibri"/>
                        <a:ea typeface="Calibri"/>
                        <a:cs typeface="Times New Roman"/>
                      </a:endParaRPr>
                    </a:p>
                    <a:p>
                      <a:pPr>
                        <a:lnSpc>
                          <a:spcPct val="115000"/>
                        </a:lnSpc>
                        <a:spcAft>
                          <a:spcPts val="0"/>
                        </a:spcAft>
                      </a:pPr>
                      <a:r>
                        <a:rPr lang="ru-RU" sz="1800" dirty="0" err="1" smtClean="0">
                          <a:latin typeface="Calibri"/>
                          <a:ea typeface="Calibri"/>
                          <a:cs typeface="Times New Roman"/>
                        </a:rPr>
                        <a:t>ние</a:t>
                      </a:r>
                      <a:r>
                        <a:rPr lang="ru-RU" sz="1800" dirty="0">
                          <a:latin typeface="Calibri"/>
                          <a:ea typeface="Calibri"/>
                          <a:cs typeface="Times New Roman"/>
                        </a:rPr>
                        <a:t>, что ребёнок «не тянет» программу.</a:t>
                      </a:r>
                    </a:p>
                  </a:txBody>
                  <a:tcPr marL="68580" marR="68580" marT="0" marB="0"/>
                </a:tc>
                <a:tc>
                  <a:txBody>
                    <a:bodyPr/>
                    <a:lstStyle/>
                    <a:p>
                      <a:pPr>
                        <a:lnSpc>
                          <a:spcPct val="115000"/>
                        </a:lnSpc>
                        <a:spcAft>
                          <a:spcPts val="0"/>
                        </a:spcAft>
                      </a:pPr>
                      <a:r>
                        <a:rPr lang="ru-RU" sz="1800" dirty="0">
                          <a:latin typeface="Calibri"/>
                          <a:ea typeface="Calibri"/>
                          <a:cs typeface="Times New Roman"/>
                        </a:rPr>
                        <a:t>Ученик попадает  в зависимость, он готов на всё: мыть класс, носить парты, ябедничать и многое другое, но решать задачи по-прежнему не может, потому что боится.</a:t>
                      </a:r>
                    </a:p>
                  </a:txBody>
                  <a:tcPr marL="68580" marR="68580" marT="0" marB="0"/>
                </a:tc>
                <a:tc>
                  <a:txBody>
                    <a:bodyPr/>
                    <a:lstStyle/>
                    <a:p>
                      <a:pPr>
                        <a:lnSpc>
                          <a:spcPct val="115000"/>
                        </a:lnSpc>
                        <a:spcAft>
                          <a:spcPts val="0"/>
                        </a:spcAft>
                      </a:pPr>
                      <a:r>
                        <a:rPr lang="ru-RU" sz="1800" dirty="0">
                          <a:latin typeface="Calibri"/>
                          <a:ea typeface="Calibri"/>
                          <a:cs typeface="Times New Roman"/>
                        </a:rPr>
                        <a:t>В этой ситуации есть только терпение, одобрение пусть маленького, но прогресса, </a:t>
                      </a:r>
                      <a:r>
                        <a:rPr lang="ru-RU" sz="1800" dirty="0" smtClean="0">
                          <a:latin typeface="Calibri"/>
                          <a:ea typeface="Calibri"/>
                          <a:cs typeface="Times New Roman"/>
                        </a:rPr>
                        <a:t>предвосхищаю</a:t>
                      </a:r>
                    </a:p>
                    <a:p>
                      <a:pPr>
                        <a:lnSpc>
                          <a:spcPct val="115000"/>
                        </a:lnSpc>
                        <a:spcAft>
                          <a:spcPts val="0"/>
                        </a:spcAft>
                      </a:pPr>
                      <a:r>
                        <a:rPr lang="ru-RU" sz="1800" dirty="0" err="1" smtClean="0">
                          <a:latin typeface="Calibri"/>
                          <a:ea typeface="Calibri"/>
                          <a:cs typeface="Times New Roman"/>
                        </a:rPr>
                        <a:t>щая</a:t>
                      </a:r>
                      <a:r>
                        <a:rPr lang="ru-RU" sz="1800" dirty="0" smtClean="0">
                          <a:latin typeface="Calibri"/>
                          <a:ea typeface="Calibri"/>
                          <a:cs typeface="Times New Roman"/>
                        </a:rPr>
                        <a:t> </a:t>
                      </a:r>
                      <a:r>
                        <a:rPr lang="ru-RU" sz="1800" dirty="0">
                          <a:latin typeface="Calibri"/>
                          <a:ea typeface="Calibri"/>
                          <a:cs typeface="Times New Roman"/>
                        </a:rPr>
                        <a:t>оценка и ещё раз поддержка.</a:t>
                      </a:r>
                    </a:p>
                  </a:txBody>
                  <a:tcPr marL="68580" marR="68580" marT="0" marB="0"/>
                </a:tc>
              </a:tr>
            </a:tbl>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12"/>
            <a:ext cx="4329114" cy="1143000"/>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fontAlgn="auto">
              <a:spcAft>
                <a:spcPts val="0"/>
              </a:spcAft>
              <a:defRPr/>
            </a:pPr>
            <a:r>
              <a:rPr lang="ru-RU" sz="3200" dirty="0" smtClean="0">
                <a:solidFill>
                  <a:srgbClr val="A50021"/>
                </a:solidFill>
              </a:rPr>
              <a:t>Помощь подросткам с девиантным поведением.</a:t>
            </a:r>
            <a:endParaRPr lang="ru-RU" sz="3200" dirty="0">
              <a:solidFill>
                <a:srgbClr val="A50021"/>
              </a:solidFill>
            </a:endParaRPr>
          </a:p>
        </p:txBody>
      </p:sp>
      <p:sp>
        <p:nvSpPr>
          <p:cNvPr id="27651" name="Содержимое 2"/>
          <p:cNvSpPr>
            <a:spLocks noGrp="1"/>
          </p:cNvSpPr>
          <p:nvPr>
            <p:ph idx="1"/>
          </p:nvPr>
        </p:nvSpPr>
        <p:spPr>
          <a:xfrm>
            <a:off x="385762" y="1928802"/>
            <a:ext cx="4614866" cy="4525963"/>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ru-RU" sz="2800" dirty="0" smtClean="0">
                <a:solidFill>
                  <a:srgbClr val="6600CC"/>
                </a:solidFill>
              </a:rPr>
              <a:t>Индивидуальные консультации.</a:t>
            </a:r>
          </a:p>
          <a:p>
            <a:r>
              <a:rPr lang="ru-RU" sz="2800" dirty="0" smtClean="0">
                <a:solidFill>
                  <a:srgbClr val="6600CC"/>
                </a:solidFill>
              </a:rPr>
              <a:t>Помощь психолога.</a:t>
            </a:r>
          </a:p>
          <a:p>
            <a:r>
              <a:rPr lang="ru-RU" sz="2800" dirty="0" smtClean="0">
                <a:solidFill>
                  <a:srgbClr val="6600CC"/>
                </a:solidFill>
              </a:rPr>
              <a:t>Со стороны классного руководителя: работа с родителями, составление памяток по методам воспитания таких детей</a:t>
            </a:r>
          </a:p>
          <a:p>
            <a:r>
              <a:rPr lang="ru-RU" sz="2800" dirty="0" smtClean="0">
                <a:solidFill>
                  <a:srgbClr val="6600CC"/>
                </a:solidFill>
              </a:rPr>
              <a:t>Педагогическая поддержка и общение. Вовлечение таких детей во внеклассную работу и </a:t>
            </a:r>
            <a:r>
              <a:rPr lang="ru-RU" sz="2800" dirty="0" err="1" smtClean="0">
                <a:solidFill>
                  <a:srgbClr val="6600CC"/>
                </a:solidFill>
              </a:rPr>
              <a:t>внеучебную</a:t>
            </a:r>
            <a:r>
              <a:rPr lang="ru-RU" sz="2800" dirty="0" smtClean="0">
                <a:solidFill>
                  <a:srgbClr val="6600CC"/>
                </a:solidFill>
              </a:rPr>
              <a:t> деятельность. </a:t>
            </a:r>
          </a:p>
        </p:txBody>
      </p:sp>
      <p:pic>
        <p:nvPicPr>
          <p:cNvPr id="37890" name="Picture 2" descr="D:\Disk C\Admin\Мои документы\Инна\фото на нов.презент\167332.jpg"/>
          <p:cNvPicPr>
            <a:picLocks noChangeAspect="1" noChangeArrowheads="1"/>
          </p:cNvPicPr>
          <p:nvPr/>
        </p:nvPicPr>
        <p:blipFill>
          <a:blip r:embed="rId3" cstate="print"/>
          <a:srcRect/>
          <a:stretch>
            <a:fillRect/>
          </a:stretch>
        </p:blipFill>
        <p:spPr bwMode="auto">
          <a:xfrm>
            <a:off x="5286380" y="571480"/>
            <a:ext cx="3643338" cy="2643206"/>
          </a:xfrm>
          <a:prstGeom prst="rect">
            <a:avLst/>
          </a:prstGeom>
          <a:noFill/>
        </p:spPr>
      </p:pic>
      <p:pic>
        <p:nvPicPr>
          <p:cNvPr id="37891" name="Picture 3" descr="D:\Disk C\Admin\Мои документы\Инна\фото на нов.презент\vrednye-privychki-4.jpg"/>
          <p:cNvPicPr>
            <a:picLocks noChangeAspect="1" noChangeArrowheads="1"/>
          </p:cNvPicPr>
          <p:nvPr/>
        </p:nvPicPr>
        <p:blipFill>
          <a:blip r:embed="rId4" cstate="print"/>
          <a:srcRect/>
          <a:stretch>
            <a:fillRect/>
          </a:stretch>
        </p:blipFill>
        <p:spPr bwMode="auto">
          <a:xfrm>
            <a:off x="5357818" y="3643314"/>
            <a:ext cx="3571900" cy="2714644"/>
          </a:xfrm>
          <a:prstGeom prst="rect">
            <a:avLst/>
          </a:prstGeom>
          <a:noFill/>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24000"/>
              </a:srgbClr>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429124" y="500042"/>
            <a:ext cx="4500594" cy="5940088"/>
          </a:xfrm>
          <a:prstGeom prst="rect">
            <a:avLst/>
          </a:prstGeom>
          <a:blipFill>
            <a:blip r:embed="rId2" cstate="print">
              <a:lum contrast="21000"/>
            </a:blip>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Человек тонул в болоте. Во все горло он звал на помощь. Один решил помочь бедняге. «Дай мне свою руку, закричал он утопающему. – Я вытащу тебя из болота!» Но человек все больше и больше увязал в грязи и только продолжал взывать о помощи. «Дай мне свою руку», - снова и снова требовал человек на берегу. Но ответом был только жалобный крик о помощи. Подошел еще один человек и сказал: «Ты разве не видишь, что он никогда не подаст тебе свою руку, ведь он не может. Ты должен протянуть ему свою. Только тогда ты сможешь его спасти». Эта притча как нельзя лучше показывает, как нужно себя вести при взаимодействии с </a:t>
            </a:r>
            <a:r>
              <a:rPr kumimoji="0" lang="ru-RU" sz="2000" b="0" i="0" u="none" strike="noStrike" cap="none" normalizeH="0" baseline="0" dirty="0" err="1" smtClean="0">
                <a:ln>
                  <a:noFill/>
                </a:ln>
                <a:solidFill>
                  <a:srgbClr val="660033"/>
                </a:solidFill>
                <a:effectLst/>
                <a:latin typeface="Calibri" pitchFamily="34" charset="0"/>
                <a:ea typeface="Times New Roman" pitchFamily="18" charset="0"/>
                <a:cs typeface="Times New Roman" pitchFamily="18" charset="0"/>
              </a:rPr>
              <a:t>девиантным</a:t>
            </a:r>
            <a:r>
              <a:rPr kumimoji="0" lang="ru-RU" sz="2000" b="0" i="0" u="none" strike="noStrike" cap="none" normalizeH="0" baseline="0" dirty="0" smtClean="0">
                <a:ln>
                  <a:noFill/>
                </a:ln>
                <a:solidFill>
                  <a:srgbClr val="660033"/>
                </a:solidFill>
                <a:effectLst/>
                <a:latin typeface="Calibri" pitchFamily="34" charset="0"/>
                <a:ea typeface="Times New Roman" pitchFamily="18" charset="0"/>
                <a:cs typeface="Times New Roman" pitchFamily="18" charset="0"/>
              </a:rPr>
              <a:t> подростком.</a:t>
            </a:r>
            <a:endParaRPr kumimoji="0" lang="ru-RU" sz="2000" b="0" i="0" u="none" strike="noStrike" cap="none" normalizeH="0" baseline="0" dirty="0" smtClean="0">
              <a:ln>
                <a:noFill/>
              </a:ln>
              <a:solidFill>
                <a:srgbClr val="660033"/>
              </a:solidFill>
              <a:effectLst/>
              <a:latin typeface="Arial" pitchFamily="34" charset="0"/>
            </a:endParaRPr>
          </a:p>
        </p:txBody>
      </p:sp>
      <p:pic>
        <p:nvPicPr>
          <p:cNvPr id="38914" name="Picture 2" descr="D:\Disk C\Admin\Мои документы\Инна\фото на нов.презент\detskie_kaprizi1.jpg"/>
          <p:cNvPicPr>
            <a:picLocks noChangeAspect="1" noChangeArrowheads="1"/>
          </p:cNvPicPr>
          <p:nvPr/>
        </p:nvPicPr>
        <p:blipFill>
          <a:blip r:embed="rId3" cstate="print"/>
          <a:srcRect/>
          <a:stretch>
            <a:fillRect/>
          </a:stretch>
        </p:blipFill>
        <p:spPr bwMode="auto">
          <a:xfrm>
            <a:off x="714348" y="293682"/>
            <a:ext cx="2643206" cy="2921004"/>
          </a:xfrm>
          <a:prstGeom prst="rect">
            <a:avLst/>
          </a:prstGeom>
          <a:noFill/>
        </p:spPr>
      </p:pic>
      <p:pic>
        <p:nvPicPr>
          <p:cNvPr id="38915" name="Picture 3" descr="D:\Disk C\Admin\Мои документы\Инна\фото на нов.презент\149_BDR.jpg"/>
          <p:cNvPicPr>
            <a:picLocks noChangeAspect="1" noChangeArrowheads="1"/>
          </p:cNvPicPr>
          <p:nvPr/>
        </p:nvPicPr>
        <p:blipFill>
          <a:blip r:embed="rId4" cstate="print"/>
          <a:srcRect/>
          <a:stretch>
            <a:fillRect/>
          </a:stretch>
        </p:blipFill>
        <p:spPr bwMode="auto">
          <a:xfrm>
            <a:off x="571472" y="3786190"/>
            <a:ext cx="3333750" cy="2590800"/>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44" y="0"/>
            <a:ext cx="5500726" cy="6863417"/>
          </a:xfrm>
          <a:prstGeom prst="rect">
            <a:avLst/>
          </a:prstGeom>
          <a:gradFill flip="none" rotWithShape="1">
            <a:gsLst>
              <a:gs pos="0">
                <a:srgbClr val="000082"/>
              </a:gs>
              <a:gs pos="30000">
                <a:srgbClr val="66008F"/>
              </a:gs>
              <a:gs pos="64999">
                <a:srgbClr val="BA0066"/>
              </a:gs>
              <a:gs pos="89999">
                <a:srgbClr val="FF0000"/>
              </a:gs>
              <a:gs pos="100000">
                <a:srgbClr val="FF8200"/>
              </a:gs>
            </a:gsLst>
            <a:lin ang="81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Ведь такие школьники очень трудно поддаются воспитанию, они не умеют подчиняться требованиям, которые культурный коллектив предъявляет ребенку как своему члену. И мы в первую очередь обязаны протянуть подростку руку помощи, помочь ребенку найти себя. Для этого у нас есть широкие </a:t>
            </a:r>
            <a:r>
              <a:rPr kumimoji="0" lang="ru-RU" sz="2000" b="0" i="0" u="sng"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возможности внеурочной воспитательной работы.</a:t>
            </a:r>
            <a:r>
              <a:rPr kumimoji="0" lang="ru-RU" sz="20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Необходимо с их помощью найти для ребенка такую деятельность, в которой он почувствовал бы состояние успеха, в которой мог бы самоутвердиться. Необходимо искать такие пути воспитания, которые бы помогли ребенку понять, что он – не хуже других, что он – тоже личность и тоже достоин уважения, хотя он внесен в когорту трудновоспитуемых, у него пониженная работоспособность, низкая успеваемость, слабое развитие интеллектуальной, волевой и эмоциональной сферы, недостатки биологического и физического развития.</a:t>
            </a:r>
            <a:endParaRPr kumimoji="0" lang="ru-RU" sz="2000" b="0" i="0" u="none" strike="noStrike" cap="none" normalizeH="0" baseline="0" dirty="0" smtClean="0">
              <a:ln>
                <a:noFill/>
              </a:ln>
              <a:solidFill>
                <a:schemeClr val="bg1"/>
              </a:solidFill>
              <a:effectLst/>
              <a:latin typeface="Arial" pitchFamily="34" charset="0"/>
            </a:endParaRPr>
          </a:p>
        </p:txBody>
      </p:sp>
      <p:pic>
        <p:nvPicPr>
          <p:cNvPr id="45058" name="Picture 2" descr="D:\Disk C\Admin\Мои документы\Инна\фото на нов.презент\538214.png"/>
          <p:cNvPicPr>
            <a:picLocks noChangeAspect="1" noChangeArrowheads="1"/>
          </p:cNvPicPr>
          <p:nvPr/>
        </p:nvPicPr>
        <p:blipFill>
          <a:blip r:embed="rId3" cstate="print"/>
          <a:srcRect/>
          <a:stretch>
            <a:fillRect/>
          </a:stretch>
        </p:blipFill>
        <p:spPr bwMode="auto">
          <a:xfrm>
            <a:off x="5786446" y="785795"/>
            <a:ext cx="3143272" cy="5286412"/>
          </a:xfrm>
          <a:prstGeom prst="rect">
            <a:avLst/>
          </a:prstGeom>
          <a:noFill/>
        </p:spPr>
      </p:pic>
    </p:spTree>
  </p:cSld>
  <p:clrMapOvr>
    <a:masterClrMapping/>
  </p:clrMapOvr>
  <p:transition>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6200000" scaled="0"/>
        </a:gradFill>
        <a:effectLst/>
      </p:bgPr>
    </p:bg>
    <p:spTree>
      <p:nvGrpSpPr>
        <p:cNvPr id="1" name=""/>
        <p:cNvGrpSpPr/>
        <p:nvPr/>
      </p:nvGrpSpPr>
      <p:grpSpPr>
        <a:xfrm>
          <a:off x="0" y="0"/>
          <a:ext cx="0" cy="0"/>
          <a:chOff x="0" y="0"/>
          <a:chExt cx="0" cy="0"/>
        </a:xfrm>
      </p:grpSpPr>
      <p:pic>
        <p:nvPicPr>
          <p:cNvPr id="46082" name="Picture 2" descr="D:\Disk C\Admin\Мои документы\Инна\фото на нов.презент\the_coolest_kids_48.jpg"/>
          <p:cNvPicPr>
            <a:picLocks noChangeAspect="1" noChangeArrowheads="1"/>
          </p:cNvPicPr>
          <p:nvPr/>
        </p:nvPicPr>
        <p:blipFill>
          <a:blip r:embed="rId2" cstate="print"/>
          <a:srcRect/>
          <a:stretch>
            <a:fillRect/>
          </a:stretch>
        </p:blipFill>
        <p:spPr bwMode="auto">
          <a:xfrm>
            <a:off x="142845" y="95250"/>
            <a:ext cx="2714643" cy="3262312"/>
          </a:xfrm>
          <a:prstGeom prst="rect">
            <a:avLst/>
          </a:prstGeom>
          <a:noFill/>
        </p:spPr>
      </p:pic>
      <p:sp>
        <p:nvSpPr>
          <p:cNvPr id="3" name="Прямоугольник 2"/>
          <p:cNvSpPr/>
          <p:nvPr/>
        </p:nvSpPr>
        <p:spPr>
          <a:xfrm>
            <a:off x="2643174" y="2677065"/>
            <a:ext cx="3714776" cy="1323439"/>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txBody>
          <a:bodyPr wrap="square" lIns="91440" tIns="45720" rIns="91440" bIns="45720">
            <a:spAutoFit/>
          </a:bodyPr>
          <a:lstStyle/>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6083" name="Picture 3" descr="D:\Disk C\Admin\Мои документы\Инна\фото на нов.презент\rebenok_materitsy.jpg"/>
          <p:cNvPicPr>
            <a:picLocks noChangeAspect="1" noChangeArrowheads="1"/>
          </p:cNvPicPr>
          <p:nvPr/>
        </p:nvPicPr>
        <p:blipFill>
          <a:blip r:embed="rId3" cstate="print"/>
          <a:srcRect/>
          <a:stretch>
            <a:fillRect/>
          </a:stretch>
        </p:blipFill>
        <p:spPr bwMode="auto">
          <a:xfrm>
            <a:off x="5572132" y="4071942"/>
            <a:ext cx="3357586" cy="2500329"/>
          </a:xfrm>
          <a:prstGeom prst="rect">
            <a:avLst/>
          </a:prstGeom>
          <a:noFill/>
        </p:spPr>
      </p:pic>
      <p:pic>
        <p:nvPicPr>
          <p:cNvPr id="46085" name="Picture 5" descr="D:\Disk C\Admin\Мои документы\Инна\фото на нов.презент\4188.jpg"/>
          <p:cNvPicPr>
            <a:picLocks noChangeAspect="1" noChangeArrowheads="1"/>
          </p:cNvPicPr>
          <p:nvPr/>
        </p:nvPicPr>
        <p:blipFill>
          <a:blip r:embed="rId4" cstate="print"/>
          <a:srcRect/>
          <a:stretch>
            <a:fillRect/>
          </a:stretch>
        </p:blipFill>
        <p:spPr bwMode="auto">
          <a:xfrm>
            <a:off x="214282" y="4143380"/>
            <a:ext cx="3643338" cy="2500330"/>
          </a:xfrm>
          <a:prstGeom prst="rect">
            <a:avLst/>
          </a:prstGeom>
          <a:noFill/>
        </p:spPr>
      </p:pic>
      <p:pic>
        <p:nvPicPr>
          <p:cNvPr id="46086" name="Picture 6" descr="D:\Disk C\Admin\Мои документы\Инна\фото на нов.презент\141064.jpg"/>
          <p:cNvPicPr>
            <a:picLocks noChangeAspect="1" noChangeArrowheads="1"/>
          </p:cNvPicPr>
          <p:nvPr/>
        </p:nvPicPr>
        <p:blipFill>
          <a:blip r:embed="rId5" cstate="print"/>
          <a:srcRect/>
          <a:stretch>
            <a:fillRect/>
          </a:stretch>
        </p:blipFill>
        <p:spPr bwMode="auto">
          <a:xfrm>
            <a:off x="5786446" y="214290"/>
            <a:ext cx="3214710" cy="2571768"/>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517"/>
            <a:ext cx="8229600" cy="523163"/>
          </a:xfrm>
          <a:solidFill>
            <a:schemeClr val="accent5">
              <a:lumMod val="40000"/>
              <a:lumOff val="60000"/>
            </a:schemeClr>
          </a:solidFill>
        </p:spPr>
        <p:txBody>
          <a:bodyPr>
            <a:normAutofit/>
            <a:scene3d>
              <a:camera prst="orthographicFront">
                <a:rot lat="21299999" lon="0" rev="0"/>
              </a:camera>
              <a:lightRig rig="threePt" dir="t"/>
            </a:scene3d>
          </a:bodyPr>
          <a:lstStyle/>
          <a:p>
            <a:r>
              <a:rPr lang="ru-RU" sz="2000" dirty="0" smtClean="0">
                <a:solidFill>
                  <a:schemeClr val="accent2"/>
                </a:solidFill>
              </a:rPr>
              <a:t>ОРГАНИЗАЦИЯ РАБОТЫ С ДЕТЬМИ ДЕВИАНТНОГО ПОВЕДЕНИЯ</a:t>
            </a:r>
            <a:endParaRPr lang="ru-RU" sz="2000" dirty="0">
              <a:solidFill>
                <a:schemeClr val="accent2"/>
              </a:solidFill>
            </a:endParaRPr>
          </a:p>
        </p:txBody>
      </p:sp>
      <p:pic>
        <p:nvPicPr>
          <p:cNvPr id="1026" name="Picture 2" descr="C:\Documents and Settings\user\Рабочий стол\картинки для слайдов\siquijor-salagdoong47.jpg"/>
          <p:cNvPicPr>
            <a:picLocks noGrp="1" noChangeAspect="1" noChangeArrowheads="1"/>
          </p:cNvPicPr>
          <p:nvPr>
            <p:ph sz="half" idx="1"/>
          </p:nvPr>
        </p:nvPicPr>
        <p:blipFill>
          <a:blip r:embed="rId3" cstate="print"/>
          <a:srcRect/>
          <a:stretch>
            <a:fillRect/>
          </a:stretch>
        </p:blipFill>
        <p:spPr bwMode="auto">
          <a:xfrm>
            <a:off x="214282" y="1928802"/>
            <a:ext cx="3429024" cy="2928957"/>
          </a:xfrm>
          <a:prstGeom prst="rect">
            <a:avLst/>
          </a:prstGeom>
          <a:noFill/>
        </p:spPr>
      </p:pic>
      <p:sp useBgFill="1">
        <p:nvSpPr>
          <p:cNvPr id="6" name="Содержимое 5"/>
          <p:cNvSpPr>
            <a:spLocks noGrp="1"/>
          </p:cNvSpPr>
          <p:nvPr>
            <p:ph sz="half" idx="2"/>
          </p:nvPr>
        </p:nvSpPr>
        <p:spPr>
          <a:xfrm>
            <a:off x="3643306" y="620688"/>
            <a:ext cx="5043494" cy="4643471"/>
          </a:xfrm>
        </p:spPr>
        <p:txBody>
          <a:bodyPr>
            <a:noAutofit/>
            <a:scene3d>
              <a:camera prst="orthographicFront">
                <a:rot lat="21299999" lon="0" rev="0"/>
              </a:camera>
              <a:lightRig rig="threePt" dir="t"/>
            </a:scene3d>
            <a:sp3d extrusionH="57150">
              <a:extrusionClr>
                <a:schemeClr val="accent2">
                  <a:lumMod val="75000"/>
                </a:schemeClr>
              </a:extrusionClr>
            </a:sp3d>
          </a:bodyPr>
          <a:lstStyle/>
          <a:p>
            <a:r>
              <a:rPr lang="ru-RU" sz="1600" b="1" dirty="0">
                <a:solidFill>
                  <a:srgbClr val="002060"/>
                </a:solidFill>
              </a:rPr>
              <a:t>ПРИТЧА:</a:t>
            </a:r>
            <a:endParaRPr lang="ru-RU" sz="1600" dirty="0">
              <a:solidFill>
                <a:srgbClr val="002060"/>
              </a:solidFill>
            </a:endParaRPr>
          </a:p>
          <a:p>
            <a:r>
              <a:rPr lang="ru-RU" sz="1600" b="1" dirty="0">
                <a:solidFill>
                  <a:srgbClr val="002060"/>
                </a:solidFill>
              </a:rPr>
              <a:t>«Однажды гулял по берегу моря человек. Всё вокруг было усеяно водорослями, мелкими рыбками и морскими звездами, которых выбросило на берег после страшного шторма.</a:t>
            </a:r>
            <a:endParaRPr lang="ru-RU" sz="1600" dirty="0">
              <a:solidFill>
                <a:srgbClr val="002060"/>
              </a:solidFill>
            </a:endParaRPr>
          </a:p>
          <a:p>
            <a:r>
              <a:rPr lang="ru-RU" sz="1600" b="1" dirty="0">
                <a:solidFill>
                  <a:srgbClr val="002060"/>
                </a:solidFill>
              </a:rPr>
              <a:t>И вдруг он увидел маленькую девочку. Она, низко склонившись к земле, бережно брала рыбешку или звезду в руки, а потом относила их в море.</a:t>
            </a:r>
            <a:endParaRPr lang="ru-RU" sz="1600" dirty="0">
              <a:solidFill>
                <a:srgbClr val="002060"/>
              </a:solidFill>
            </a:endParaRPr>
          </a:p>
          <a:p>
            <a:r>
              <a:rPr lang="ru-RU" sz="1600" b="1" dirty="0">
                <a:solidFill>
                  <a:srgbClr val="002060"/>
                </a:solidFill>
              </a:rPr>
              <a:t>-- Зачем ты это делаешь? -- спросил человек. -- Ты же не поможешь им всем! Их слишком много!</a:t>
            </a:r>
            <a:endParaRPr lang="ru-RU" sz="1600" dirty="0">
              <a:solidFill>
                <a:srgbClr val="002060"/>
              </a:solidFill>
            </a:endParaRPr>
          </a:p>
          <a:p>
            <a:r>
              <a:rPr lang="ru-RU" sz="1600" b="1" dirty="0">
                <a:solidFill>
                  <a:srgbClr val="002060"/>
                </a:solidFill>
              </a:rPr>
              <a:t>-- Может быть, -- ответила девочка, в очередной раз относя подальше в море еще одну морскую звезду.</a:t>
            </a:r>
            <a:endParaRPr lang="ru-RU" sz="1600" dirty="0">
              <a:solidFill>
                <a:srgbClr val="002060"/>
              </a:solidFill>
            </a:endParaRPr>
          </a:p>
          <a:p>
            <a:r>
              <a:rPr lang="ru-RU" sz="1600" b="1" dirty="0">
                <a:solidFill>
                  <a:srgbClr val="002060"/>
                </a:solidFill>
              </a:rPr>
              <a:t>-- Но, по крайней мере, именно для этой самой звезды я сделала все, что могла</a:t>
            </a:r>
            <a:r>
              <a:rPr lang="ru-RU" sz="1600" b="1" dirty="0" smtClean="0">
                <a:solidFill>
                  <a:srgbClr val="002060"/>
                </a:solidFill>
              </a:rPr>
              <a:t>».</a:t>
            </a:r>
            <a:endParaRPr lang="ru-RU" sz="1600" b="1" dirty="0" smtClean="0">
              <a:solidFill>
                <a:schemeClr val="accent2">
                  <a:lumMod val="75000"/>
                </a:schemeClr>
              </a:solidFill>
            </a:endParaRPr>
          </a:p>
          <a:p>
            <a:r>
              <a:rPr lang="ru-RU" sz="1600" b="1" dirty="0" smtClean="0">
                <a:solidFill>
                  <a:schemeClr val="accent2">
                    <a:lumMod val="75000"/>
                  </a:schemeClr>
                </a:solidFill>
              </a:rPr>
              <a:t>Так  истинные педагоги-воспитатели ,наперекор психофизической природе человека, пытаются помочь трудным детям</a:t>
            </a:r>
            <a:endParaRPr lang="ru-RU" sz="1600" dirty="0">
              <a:solidFill>
                <a:schemeClr val="accent2">
                  <a:lumMod val="75000"/>
                </a:schemeClr>
              </a:solidFill>
            </a:endParaRPr>
          </a:p>
          <a:p>
            <a:endParaRPr lang="ru-RU" sz="1600" dirty="0">
              <a:solidFill>
                <a:schemeClr val="accent2">
                  <a:lumMod val="75000"/>
                </a:schemeClr>
              </a:solidFill>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28860" y="214290"/>
            <a:ext cx="4429156" cy="584775"/>
          </a:xfrm>
          <a:prstGeom prst="rect">
            <a:avLst/>
          </a:prstGeom>
        </p:spPr>
        <p:txBody>
          <a:bodyPr wrap="square">
            <a:spAutoFit/>
          </a:bodyPr>
          <a:lstStyle/>
          <a:p>
            <a:pPr algn="ctr"/>
            <a:r>
              <a:rPr lang="ru-RU" sz="32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ЗАДАЧИ:</a:t>
            </a:r>
            <a:endParaRPr lang="ru-RU" sz="3200" b="1" cap="all" spc="0"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Схема 3"/>
          <p:cNvGraphicFramePr/>
          <p:nvPr/>
        </p:nvGraphicFramePr>
        <p:xfrm>
          <a:off x="500034" y="928670"/>
          <a:ext cx="8429684"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gradFill>
            <a:gsLst>
              <a:gs pos="0">
                <a:srgbClr val="49D1E3"/>
              </a:gs>
              <a:gs pos="50000">
                <a:schemeClr val="accent1">
                  <a:tint val="44500"/>
                  <a:satMod val="160000"/>
                </a:schemeClr>
              </a:gs>
              <a:gs pos="100000">
                <a:schemeClr val="accent1">
                  <a:tint val="23500"/>
                  <a:satMod val="160000"/>
                </a:schemeClr>
              </a:gs>
            </a:gsLst>
            <a:lin ang="2700000" scaled="1"/>
          </a:gradFill>
        </p:spPr>
        <p:txBody>
          <a:bodyPr>
            <a:normAutofit/>
          </a:bodyPr>
          <a:lstStyle/>
          <a:p>
            <a:r>
              <a:rPr lang="ru-RU" sz="2000" dirty="0" smtClean="0"/>
              <a:t/>
            </a:r>
            <a:br>
              <a:rPr lang="ru-RU" sz="2000" dirty="0" smtClean="0"/>
            </a:br>
            <a:endParaRPr lang="ru-RU" sz="2000" dirty="0">
              <a:solidFill>
                <a:schemeClr val="accent6">
                  <a:lumMod val="50000"/>
                </a:schemeClr>
              </a:solidFill>
            </a:endParaRPr>
          </a:p>
        </p:txBody>
      </p:sp>
      <p:sp>
        <p:nvSpPr>
          <p:cNvPr id="3" name="Прямоугольник 2"/>
          <p:cNvSpPr/>
          <p:nvPr/>
        </p:nvSpPr>
        <p:spPr>
          <a:xfrm>
            <a:off x="428596" y="357166"/>
            <a:ext cx="8215370" cy="1077218"/>
          </a:xfrm>
          <a:prstGeom prst="rect">
            <a:avLst/>
          </a:prstGeom>
          <a:noFill/>
        </p:spPr>
        <p:txBody>
          <a:bodyPr wrap="square" lIns="91440" tIns="45720" rIns="91440" bIns="45720">
            <a:spAutoFit/>
          </a:bodyPr>
          <a:lstStyle/>
          <a:p>
            <a:pPr algn="ctr"/>
            <a:r>
              <a:rPr lang="ru-RU"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Педагог при работе с детьми </a:t>
            </a:r>
            <a:r>
              <a:rPr lang="ru-RU" sz="32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девиантного</a:t>
            </a:r>
            <a:r>
              <a:rPr lang="ru-RU"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rPr>
              <a:t> поведения  должен  знать:</a:t>
            </a:r>
            <a:endParaRPr lang="ru-RU"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2">
                  <a:lumMod val="50000"/>
                </a:schemeClr>
              </a:solidFill>
              <a:effectLst>
                <a:outerShdw blurRad="50800" dist="40000" dir="5400000" algn="tl" rotWithShape="0">
                  <a:srgbClr val="000000">
                    <a:shade val="5000"/>
                    <a:satMod val="120000"/>
                    <a:alpha val="33000"/>
                  </a:srgbClr>
                </a:outerShdw>
              </a:effectLst>
            </a:endParaRPr>
          </a:p>
        </p:txBody>
      </p:sp>
      <p:sp>
        <p:nvSpPr>
          <p:cNvPr id="1026" name="Rectangle 2"/>
          <p:cNvSpPr>
            <a:spLocks noChangeArrowheads="1"/>
          </p:cNvSpPr>
          <p:nvPr/>
        </p:nvSpPr>
        <p:spPr bwMode="auto">
          <a:xfrm>
            <a:off x="0" y="0"/>
            <a:ext cx="98616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8616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Скругленный прямоугольник 9"/>
          <p:cNvSpPr/>
          <p:nvPr/>
        </p:nvSpPr>
        <p:spPr>
          <a:xfrm>
            <a:off x="571472" y="1571612"/>
            <a:ext cx="3071834"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029" name="Rectangle 5"/>
          <p:cNvSpPr>
            <a:spLocks noChangeArrowheads="1"/>
          </p:cNvSpPr>
          <p:nvPr/>
        </p:nvSpPr>
        <p:spPr bwMode="auto">
          <a:xfrm>
            <a:off x="500034" y="1571612"/>
            <a:ext cx="3143272" cy="19389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228600" algn="l"/>
                <a:tab pos="-114300" algn="l"/>
                <a:tab pos="685800" algn="l"/>
              </a:tabLst>
            </a:pPr>
            <a:r>
              <a:rPr kumimoji="0" lang="ru-RU"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Формы отклоняющегося поведения,</a:t>
            </a:r>
          </a:p>
          <a:p>
            <a:pPr marL="0" marR="0" lvl="0" indent="0" algn="l" defTabSz="914400" rtl="0" eaLnBrk="1" fontAlgn="base" latinLnBrk="0" hangingPunct="1">
              <a:lnSpc>
                <a:spcPct val="100000"/>
              </a:lnSpc>
              <a:spcBef>
                <a:spcPct val="0"/>
              </a:spcBef>
              <a:spcAft>
                <a:spcPct val="0"/>
              </a:spcAft>
              <a:buClrTx/>
              <a:buSzTx/>
              <a:tabLst>
                <a:tab pos="-228600" algn="l"/>
                <a:tab pos="-114300" algn="l"/>
                <a:tab pos="685800" algn="l"/>
              </a:tabLst>
            </a:pPr>
            <a:r>
              <a:rPr kumimoji="0" lang="ru-RU" sz="2400" b="0"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основные линии нарушений                        </a:t>
            </a:r>
            <a:endParaRPr kumimoji="0" lang="ru-RU" sz="2400" b="0" i="0" u="none" strike="noStrike" cap="none" normalizeH="0" baseline="0" dirty="0" smtClean="0">
              <a:ln>
                <a:noFill/>
              </a:ln>
              <a:solidFill>
                <a:srgbClr val="0000FF"/>
              </a:solidFill>
              <a:effectLst/>
              <a:latin typeface="Arial" pitchFamily="34" charset="0"/>
            </a:endParaRPr>
          </a:p>
        </p:txBody>
      </p:sp>
      <p:sp>
        <p:nvSpPr>
          <p:cNvPr id="13" name="Скругленный прямоугольник 12"/>
          <p:cNvSpPr/>
          <p:nvPr/>
        </p:nvSpPr>
        <p:spPr>
          <a:xfrm>
            <a:off x="4500562" y="3357562"/>
            <a:ext cx="2928958" cy="15001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ru-RU" dirty="0"/>
          </a:p>
        </p:txBody>
      </p:sp>
      <p:sp>
        <p:nvSpPr>
          <p:cNvPr id="1032" name="Rectangle 8"/>
          <p:cNvSpPr>
            <a:spLocks noChangeArrowheads="1"/>
          </p:cNvSpPr>
          <p:nvPr/>
        </p:nvSpPr>
        <p:spPr bwMode="auto">
          <a:xfrm>
            <a:off x="3143240" y="3288100"/>
            <a:ext cx="4286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8800" marR="0" lvl="4" indent="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ru-RU" sz="2400" b="0"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Факторы риска, формирующие </a:t>
            </a:r>
            <a:r>
              <a:rPr kumimoji="0" lang="ru-RU" sz="2400" b="0" i="0" u="none" strike="noStrike" cap="none" normalizeH="0" baseline="0" dirty="0" err="1" smtClean="0">
                <a:ln>
                  <a:noFill/>
                </a:ln>
                <a:solidFill>
                  <a:schemeClr val="accent2">
                    <a:lumMod val="50000"/>
                  </a:schemeClr>
                </a:solidFill>
                <a:effectLst/>
                <a:latin typeface="Calibri" pitchFamily="34" charset="0"/>
                <a:ea typeface="Times New Roman" pitchFamily="18" charset="0"/>
                <a:cs typeface="Times New Roman" pitchFamily="18" charset="0"/>
              </a:rPr>
              <a:t>девиантное</a:t>
            </a:r>
            <a:r>
              <a:rPr kumimoji="0" lang="ru-RU" sz="2400" b="0" i="0" u="none" strike="noStrike" cap="none" normalizeH="0" baseline="0" dirty="0" smtClean="0">
                <a:ln>
                  <a:noFill/>
                </a:ln>
                <a:solidFill>
                  <a:schemeClr val="accent2">
                    <a:lumMod val="50000"/>
                  </a:schemeClr>
                </a:solidFill>
                <a:effectLst/>
                <a:latin typeface="Calibri" pitchFamily="34" charset="0"/>
                <a:ea typeface="Times New Roman" pitchFamily="18" charset="0"/>
                <a:cs typeface="Times New Roman" pitchFamily="18" charset="0"/>
              </a:rPr>
              <a:t> поведение</a:t>
            </a:r>
            <a:endParaRPr kumimoji="0" lang="ru-RU" sz="2400" b="0" i="0" u="none" strike="noStrike" cap="none" normalizeH="0" baseline="0" dirty="0" smtClean="0">
              <a:ln>
                <a:noFill/>
              </a:ln>
              <a:solidFill>
                <a:schemeClr val="accent2">
                  <a:lumMod val="50000"/>
                </a:schemeClr>
              </a:solidFill>
              <a:effectLst/>
              <a:latin typeface="Arial" pitchFamily="34" charset="0"/>
            </a:endParaRPr>
          </a:p>
        </p:txBody>
      </p:sp>
      <p:sp>
        <p:nvSpPr>
          <p:cNvPr id="17" name="Скругленный прямоугольник 16"/>
          <p:cNvSpPr/>
          <p:nvPr/>
        </p:nvSpPr>
        <p:spPr>
          <a:xfrm>
            <a:off x="5214942" y="5014930"/>
            <a:ext cx="3714776" cy="14859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034" name="Rectangle 10"/>
          <p:cNvSpPr>
            <a:spLocks noChangeArrowheads="1"/>
          </p:cNvSpPr>
          <p:nvPr/>
        </p:nvSpPr>
        <p:spPr bwMode="auto">
          <a:xfrm>
            <a:off x="5500694" y="5002612"/>
            <a:ext cx="34290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ru-RU" sz="2400" b="0" i="0" u="none" strike="noStrike" cap="none" normalizeH="0" baseline="0" dirty="0" smtClean="0">
                <a:ln>
                  <a:noFill/>
                </a:ln>
                <a:solidFill>
                  <a:srgbClr val="6600FF"/>
                </a:solidFill>
                <a:effectLst/>
                <a:latin typeface="Calibri" pitchFamily="34" charset="0"/>
                <a:ea typeface="Times New Roman" pitchFamily="18" charset="0"/>
                <a:cs typeface="Times New Roman" pitchFamily="18" charset="0"/>
              </a:rPr>
              <a:t>Причины отклонений, т.е. что или кто оказывает на ребенка пагубное влияние</a:t>
            </a:r>
            <a:endParaRPr kumimoji="0" lang="ru-RU" sz="2400" b="0" i="0" u="none" strike="noStrike" cap="none" normalizeH="0" baseline="0" dirty="0" smtClean="0">
              <a:ln>
                <a:noFill/>
              </a:ln>
              <a:solidFill>
                <a:srgbClr val="6600FF"/>
              </a:solidFill>
              <a:effectLst/>
              <a:latin typeface="Arial" pitchFamily="34" charset="0"/>
            </a:endParaRPr>
          </a:p>
        </p:txBody>
      </p:sp>
      <p:pic>
        <p:nvPicPr>
          <p:cNvPr id="2050" name="Picture 2" descr="D:\Disk C\Admin\Мои документы\Инна\фото на нов.презент\deti_lgut1.jpg"/>
          <p:cNvPicPr>
            <a:picLocks noChangeAspect="1" noChangeArrowheads="1"/>
          </p:cNvPicPr>
          <p:nvPr/>
        </p:nvPicPr>
        <p:blipFill>
          <a:blip r:embed="rId3" cstate="print"/>
          <a:srcRect/>
          <a:stretch>
            <a:fillRect/>
          </a:stretch>
        </p:blipFill>
        <p:spPr bwMode="auto">
          <a:xfrm>
            <a:off x="4214810" y="1500174"/>
            <a:ext cx="2286015" cy="1714512"/>
          </a:xfrm>
          <a:prstGeom prst="rect">
            <a:avLst/>
          </a:prstGeom>
          <a:noFill/>
        </p:spPr>
      </p:pic>
      <p:pic>
        <p:nvPicPr>
          <p:cNvPr id="2052" name="Picture 4" descr="D:\Disk C\Admin\Мои документы\Инна\фото на нов.презент\30054129.jpg"/>
          <p:cNvPicPr>
            <a:picLocks noChangeAspect="1" noChangeArrowheads="1"/>
          </p:cNvPicPr>
          <p:nvPr/>
        </p:nvPicPr>
        <p:blipFill>
          <a:blip r:embed="rId4" cstate="print"/>
          <a:srcRect/>
          <a:stretch>
            <a:fillRect/>
          </a:stretch>
        </p:blipFill>
        <p:spPr bwMode="auto">
          <a:xfrm>
            <a:off x="500034" y="3571876"/>
            <a:ext cx="3838575" cy="2838450"/>
          </a:xfrm>
          <a:prstGeom prst="rect">
            <a:avLst/>
          </a:prstGeom>
          <a:noFill/>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7514"/>
            <a:ext cx="8229600" cy="1082660"/>
          </a:xfrm>
          <a:gradFill flip="none" rotWithShape="1">
            <a:gsLst>
              <a:gs pos="35000">
                <a:srgbClr val="CCCCFF">
                  <a:alpha val="53000"/>
                </a:srgbClr>
              </a:gs>
              <a:gs pos="17999">
                <a:srgbClr val="99CCFF"/>
              </a:gs>
              <a:gs pos="36000">
                <a:srgbClr val="9966FF"/>
              </a:gs>
              <a:gs pos="61000">
                <a:srgbClr val="CC99FF"/>
              </a:gs>
              <a:gs pos="82001">
                <a:srgbClr val="99CCFF"/>
              </a:gs>
              <a:gs pos="100000">
                <a:srgbClr val="CCCCFF"/>
              </a:gs>
            </a:gsLst>
            <a:lin ang="5400000" scaled="0"/>
            <a:tileRect r="-100000" b="-100000"/>
          </a:gradFill>
        </p:spPr>
        <p:txBody>
          <a:bodyPr>
            <a:normAutofit fontScale="90000"/>
          </a:bodyPr>
          <a:lstStyle/>
          <a:p>
            <a:pPr lvl="0"/>
            <a:r>
              <a:rPr lang="ru-RU" sz="3100" dirty="0" smtClean="0">
                <a:solidFill>
                  <a:srgbClr val="0066FF"/>
                </a:solidFill>
                <a:latin typeface="Arial Black" pitchFamily="34" charset="0"/>
              </a:rPr>
              <a:t>Алгоритм действий по профилактике ДП, который включает в себя:</a:t>
            </a:r>
            <a:r>
              <a:rPr lang="ru-RU" sz="2400" dirty="0" smtClean="0">
                <a:latin typeface="Arial Black" pitchFamily="34" charset="0"/>
              </a:rPr>
              <a:t/>
            </a:r>
            <a:br>
              <a:rPr lang="ru-RU" sz="2400" dirty="0" smtClean="0">
                <a:latin typeface="Arial Black" pitchFamily="34" charset="0"/>
              </a:rPr>
            </a:br>
            <a:r>
              <a:rPr lang="ru-RU" sz="2400" dirty="0" smtClean="0">
                <a:latin typeface="Arial Black" pitchFamily="34" charset="0"/>
              </a:rPr>
              <a:t> </a:t>
            </a:r>
            <a:endParaRPr lang="ru-RU" sz="2400" dirty="0">
              <a:latin typeface="Arial Black" pitchFamily="34" charset="0"/>
            </a:endParaRPr>
          </a:p>
        </p:txBody>
      </p:sp>
      <p:sp>
        <p:nvSpPr>
          <p:cNvPr id="3073" name="Rectangle 1"/>
          <p:cNvSpPr>
            <a:spLocks noChangeArrowheads="1"/>
          </p:cNvSpPr>
          <p:nvPr/>
        </p:nvSpPr>
        <p:spPr bwMode="auto">
          <a:xfrm>
            <a:off x="428596" y="1928802"/>
            <a:ext cx="8358246" cy="3970318"/>
          </a:xfrm>
          <a:prstGeom prst="rect">
            <a:avLst/>
          </a:prstGeom>
          <a:gradFill flip="none" rotWithShape="1">
            <a:gsLst>
              <a:gs pos="0">
                <a:srgbClr val="03D4A8">
                  <a:alpha val="33000"/>
                </a:srgbClr>
              </a:gs>
              <a:gs pos="25000">
                <a:srgbClr val="21D6E0"/>
              </a:gs>
              <a:gs pos="75000">
                <a:srgbClr val="0087E6"/>
              </a:gs>
              <a:gs pos="100000">
                <a:srgbClr val="005CBF"/>
              </a:gs>
            </a:gsLst>
            <a:path path="circle">
              <a:fillToRect l="100000" b="100000"/>
            </a:path>
            <a:tileRect t="-100000" r="-10000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Основные направления работы с </a:t>
            </a:r>
            <a:r>
              <a:rPr kumimoji="0" lang="ru-RU" sz="2800" b="1" i="0" u="none" strike="noStrike" cap="none" normalizeH="0" baseline="0" dirty="0" err="1" smtClean="0">
                <a:ln>
                  <a:noFill/>
                </a:ln>
                <a:solidFill>
                  <a:schemeClr val="bg1"/>
                </a:solidFill>
                <a:effectLst/>
                <a:latin typeface="Arial Unicode MS" pitchFamily="34" charset="-128"/>
                <a:ea typeface="Arial Unicode MS" pitchFamily="34" charset="-128"/>
                <a:cs typeface="Arial Unicode MS" pitchFamily="34" charset="-128"/>
              </a:rPr>
              <a:t>девиантными</a:t>
            </a: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 детьми</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Основные направления работы с родителями</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Основные направления работы с педагогами</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Формы и методы психолого-педагогического воздействия</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Модели пропаганды здорового образа жизни </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rPr>
              <a:t>Модели профилактики злоупотребления ПАВ</a:t>
            </a:r>
            <a:endParaRPr kumimoji="0" lang="en-US"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ru-RU" sz="2800" b="1" i="0" u="none" strike="noStrike" cap="none" normalizeH="0" baseline="0" dirty="0" smtClean="0">
              <a:ln>
                <a:noFill/>
              </a:ln>
              <a:solidFill>
                <a:schemeClr val="bg1"/>
              </a:solidFill>
              <a:effectLst/>
              <a:latin typeface="Arial Unicode MS" pitchFamily="34" charset="-128"/>
              <a:ea typeface="Arial Unicode MS" pitchFamily="34" charset="-128"/>
              <a:cs typeface="Arial Unicode MS" pitchFamily="34" charset="-128"/>
            </a:endParaRP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lum/>
          </a:blip>
          <a:srcRect/>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42910" y="500042"/>
            <a:ext cx="7643866" cy="1692771"/>
          </a:xfrm>
          <a:prstGeom prst="rect">
            <a:avLst/>
          </a:prstGeom>
          <a:blipFill>
            <a:blip r:embed="rId3"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err="1" smtClean="0">
                <a:ln>
                  <a:noFill/>
                </a:ln>
                <a:solidFill>
                  <a:srgbClr val="C00000"/>
                </a:solidFill>
                <a:effectLst/>
                <a:latin typeface="Arial Black" pitchFamily="34" charset="0"/>
                <a:ea typeface="Times New Roman" pitchFamily="18" charset="0"/>
                <a:cs typeface="Times New Roman" pitchFamily="18" charset="0"/>
              </a:rPr>
              <a:t>Девиантное</a:t>
            </a:r>
            <a:r>
              <a:rPr kumimoji="0" lang="ru-RU" sz="2400" b="1" i="0" u="sng" strike="noStrike" cap="none" normalizeH="0" baseline="0" dirty="0" smtClean="0">
                <a:ln>
                  <a:noFill/>
                </a:ln>
                <a:solidFill>
                  <a:srgbClr val="C00000"/>
                </a:solidFill>
                <a:effectLst/>
                <a:latin typeface="Arial Black" pitchFamily="34" charset="0"/>
                <a:ea typeface="Times New Roman" pitchFamily="18" charset="0"/>
                <a:cs typeface="Times New Roman" pitchFamily="18" charset="0"/>
              </a:rPr>
              <a:t> поведение </a:t>
            </a:r>
            <a:r>
              <a:rPr kumimoji="0" lang="ru-RU" sz="24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a:t>
            </a:r>
            <a:r>
              <a:rPr kumimoji="0" lang="ru-RU" sz="20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это</a:t>
            </a:r>
            <a:endParaRPr kumimoji="0" lang="ru-RU" sz="2000" b="0" i="1" u="none" strike="noStrike" cap="none" normalizeH="0" baseline="0" dirty="0" smtClean="0">
              <a:ln>
                <a:noFill/>
              </a:ln>
              <a:solidFill>
                <a:srgbClr val="FF0066"/>
              </a:solidFill>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устойчивое поведение личности, отклоняющееся от наиболее важных социальных правил и норм общества и причиняющее реальный ущерб обществу или самой личности.</a:t>
            </a:r>
            <a:r>
              <a:rPr kumimoji="0" lang="ru-RU" sz="2000" b="1" i="1" u="none" strike="noStrike" cap="none" normalizeH="0" baseline="0" dirty="0" smtClean="0">
                <a:ln>
                  <a:noFill/>
                </a:ln>
                <a:solidFill>
                  <a:srgbClr val="FF0066"/>
                </a:solidFill>
                <a:effectLst/>
                <a:latin typeface="Arial Black" pitchFamily="34" charset="0"/>
                <a:ea typeface="Times New Roman" pitchFamily="18" charset="0"/>
                <a:cs typeface="Times New Roman" pitchFamily="18" charset="0"/>
              </a:rPr>
              <a:t> </a:t>
            </a:r>
            <a:endParaRPr kumimoji="0" lang="ru-RU" sz="2000" b="0" i="1" u="none" strike="noStrike" cap="none" normalizeH="0" baseline="0" dirty="0" smtClean="0">
              <a:ln>
                <a:noFill/>
              </a:ln>
              <a:solidFill>
                <a:srgbClr val="FF0066"/>
              </a:solidFill>
              <a:effectLst/>
              <a:latin typeface="Arial Black" pitchFamily="34" charset="0"/>
            </a:endParaRPr>
          </a:p>
        </p:txBody>
      </p:sp>
      <p:pic>
        <p:nvPicPr>
          <p:cNvPr id="17410" name="Picture 2" descr="D:\Disk C\Admin\Мои документы\Инна\фото на нов.презент\deviantnoe-povedenie-podrostkov.jpg"/>
          <p:cNvPicPr>
            <a:picLocks noChangeAspect="1" noChangeArrowheads="1"/>
          </p:cNvPicPr>
          <p:nvPr/>
        </p:nvPicPr>
        <p:blipFill>
          <a:blip r:embed="rId4" cstate="print"/>
          <a:srcRect/>
          <a:stretch>
            <a:fillRect/>
          </a:stretch>
        </p:blipFill>
        <p:spPr bwMode="auto">
          <a:xfrm>
            <a:off x="785787" y="2357430"/>
            <a:ext cx="3500461" cy="4214842"/>
          </a:xfrm>
          <a:prstGeom prst="rect">
            <a:avLst/>
          </a:prstGeom>
          <a:noFill/>
        </p:spPr>
      </p:pic>
      <p:pic>
        <p:nvPicPr>
          <p:cNvPr id="17411" name="Picture 3" descr="D:\Disk C\Admin\Мои документы\Инна\фото на нов.презент\1294583254_1.jpg"/>
          <p:cNvPicPr>
            <a:picLocks noChangeAspect="1" noChangeArrowheads="1"/>
          </p:cNvPicPr>
          <p:nvPr/>
        </p:nvPicPr>
        <p:blipFill>
          <a:blip r:embed="rId5" cstate="print"/>
          <a:srcRect/>
          <a:stretch>
            <a:fillRect/>
          </a:stretch>
        </p:blipFill>
        <p:spPr bwMode="auto">
          <a:xfrm>
            <a:off x="5143504" y="2285992"/>
            <a:ext cx="3071834" cy="4286280"/>
          </a:xfrm>
          <a:prstGeom prst="rect">
            <a:avLst/>
          </a:prstGeom>
          <a:noFill/>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28596" y="-24"/>
            <a:ext cx="8286808" cy="6986528"/>
          </a:xfrm>
          <a:prstGeom prst="rect">
            <a:avLst/>
          </a:prstGeom>
          <a:blipFill>
            <a:blip r:embed="rId2" cstate="print"/>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28800" algn="l"/>
              </a:tabLst>
            </a:pP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Выделяют три формы </a:t>
            </a:r>
            <a:r>
              <a:rPr kumimoji="0" lang="ru-RU" sz="2400" b="1" i="0" u="none" strike="noStrike" cap="none" normalizeH="0" baseline="0" dirty="0" err="1" smtClean="0">
                <a:ln>
                  <a:noFill/>
                </a:ln>
                <a:solidFill>
                  <a:srgbClr val="009900"/>
                </a:solidFill>
                <a:effectLst/>
                <a:latin typeface="Arial Black" pitchFamily="34" charset="0"/>
                <a:ea typeface="Times New Roman" pitchFamily="18" charset="0"/>
                <a:cs typeface="Times New Roman" pitchFamily="18" charset="0"/>
              </a:rPr>
              <a:t>девиантного</a:t>
            </a: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 поведения:</a:t>
            </a:r>
          </a:p>
          <a:p>
            <a:pPr marL="0" marR="0" lvl="0" indent="0" algn="l" defTabSz="914400" rtl="0" eaLnBrk="1" fontAlgn="base" latinLnBrk="0" hangingPunct="1">
              <a:lnSpc>
                <a:spcPct val="100000"/>
              </a:lnSpc>
              <a:spcBef>
                <a:spcPct val="0"/>
              </a:spcBef>
              <a:spcAft>
                <a:spcPct val="0"/>
              </a:spcAft>
              <a:buClrTx/>
              <a:buSzTx/>
              <a:buFontTx/>
              <a:buNone/>
              <a:tabLst>
                <a:tab pos="1828800" algn="l"/>
              </a:tabLst>
            </a:pPr>
            <a:r>
              <a:rPr kumimoji="0" lang="ru-RU" sz="2400" b="1" i="0" u="none" strike="noStrike" cap="none" normalizeH="0" baseline="0" dirty="0" smtClean="0">
                <a:ln>
                  <a:noFill/>
                </a:ln>
                <a:solidFill>
                  <a:srgbClr val="009900"/>
                </a:solidFill>
                <a:effectLst/>
                <a:latin typeface="Arial Black" pitchFamily="34" charset="0"/>
                <a:ea typeface="Times New Roman" pitchFamily="18" charset="0"/>
                <a:cs typeface="Times New Roman" pitchFamily="18" charset="0"/>
              </a:rPr>
              <a:t> </a:t>
            </a:r>
            <a:endParaRPr kumimoji="0" lang="ru-RU" sz="2400" b="1" i="0" u="none" strike="noStrike" cap="none" normalizeH="0" baseline="0" dirty="0" smtClean="0">
              <a:ln>
                <a:noFill/>
              </a:ln>
              <a:solidFill>
                <a:srgbClr val="009900"/>
              </a:solidFill>
              <a:effectLst/>
              <a:latin typeface="Arial Black" pitchFamily="34" charset="0"/>
            </a:endParaRPr>
          </a:p>
          <a:p>
            <a:pPr lvl="0" eaLnBrk="0" fontAlgn="base" hangingPunct="0">
              <a:spcBef>
                <a:spcPct val="0"/>
              </a:spcBef>
              <a:spcAft>
                <a:spcPct val="0"/>
              </a:spcAft>
              <a:buFontTx/>
              <a:buChar char="•"/>
              <a:tabLst>
                <a:tab pos="1828800" algn="l"/>
              </a:tabLst>
            </a:pPr>
            <a:r>
              <a:rPr kumimoji="0" lang="ru-RU" sz="2000" b="0" i="0" u="none" strike="noStrike" cap="none" normalizeH="0" baseline="0" dirty="0" err="1" smtClean="0">
                <a:ln>
                  <a:noFill/>
                </a:ln>
                <a:solidFill>
                  <a:srgbClr val="00CC99"/>
                </a:solidFill>
                <a:effectLst/>
                <a:latin typeface="Arial Black" pitchFamily="34" charset="0"/>
                <a:ea typeface="Times New Roman" pitchFamily="18" charset="0"/>
                <a:cs typeface="Times New Roman" pitchFamily="18" charset="0"/>
              </a:rPr>
              <a:t>Антисоциальное</a:t>
            </a:r>
            <a:r>
              <a:rPr kumimoji="0" lang="ru-RU" sz="2000" b="0" i="0" u="none" strike="noStrike" cap="none" normalizeH="0" baseline="0" dirty="0" smtClean="0">
                <a:ln>
                  <a:noFill/>
                </a:ln>
                <a:solidFill>
                  <a:srgbClr val="00CC99"/>
                </a:solidFill>
                <a:effectLst/>
                <a:latin typeface="Arial Black" pitchFamily="34" charset="0"/>
                <a:ea typeface="Times New Roman" pitchFamily="18" charset="0"/>
                <a:cs typeface="Times New Roman" pitchFamily="18" charset="0"/>
              </a:rPr>
              <a:t> поведение    </a:t>
            </a:r>
            <a:r>
              <a:rPr lang="ru-RU" sz="2000" dirty="0" smtClean="0">
                <a:solidFill>
                  <a:srgbClr val="008080"/>
                </a:solidFill>
                <a:latin typeface="Arial Black" pitchFamily="34" charset="0"/>
                <a:ea typeface="Times New Roman" pitchFamily="18" charset="0"/>
                <a:cs typeface="Times New Roman" pitchFamily="18" charset="0"/>
              </a:rPr>
              <a:t>Асоциальное</a:t>
            </a:r>
            <a:r>
              <a:rPr lang="en-US" sz="2000" dirty="0" smtClean="0">
                <a:solidFill>
                  <a:srgbClr val="008080"/>
                </a:solidFill>
                <a:latin typeface="Arial Black" pitchFamily="34" charset="0"/>
                <a:ea typeface="Times New Roman" pitchFamily="18" charset="0"/>
                <a:cs typeface="Times New Roman" pitchFamily="18" charset="0"/>
              </a:rPr>
              <a:t> </a:t>
            </a:r>
            <a:r>
              <a:rPr lang="ru-RU" sz="2000" dirty="0" smtClean="0">
                <a:solidFill>
                  <a:srgbClr val="008080"/>
                </a:solidFill>
                <a:latin typeface="Arial Black" pitchFamily="34" charset="0"/>
                <a:ea typeface="Times New Roman" pitchFamily="18" charset="0"/>
                <a:cs typeface="Times New Roman" pitchFamily="18" charset="0"/>
              </a:rPr>
              <a:t>поведение</a:t>
            </a:r>
            <a:endParaRPr kumimoji="0" lang="ru-RU" sz="2000" b="0" i="0" u="none" strike="noStrike" cap="none" normalizeH="0" baseline="0" dirty="0" smtClean="0">
              <a:ln>
                <a:noFill/>
              </a:ln>
              <a:solidFill>
                <a:srgbClr val="00CC99"/>
              </a:solidFill>
              <a:effectLst/>
              <a:latin typeface="Arial Blac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CC99"/>
              </a:solidFill>
              <a:latin typeface="Arial Black"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CC99"/>
              </a:solidFill>
              <a:effectLst/>
              <a:latin typeface="Arial Black" pitchFamily="34" charset="0"/>
            </a:endParaRPr>
          </a:p>
          <a:p>
            <a:pPr marL="914400" marR="0" lvl="2" indent="0" algn="l" defTabSz="914400" rtl="0" eaLnBrk="0" fontAlgn="base" latinLnBrk="0" hangingPunct="0">
              <a:lnSpc>
                <a:spcPct val="100000"/>
              </a:lnSpc>
              <a:spcBef>
                <a:spcPct val="0"/>
              </a:spcBef>
              <a:spcAft>
                <a:spcPct val="0"/>
              </a:spcAft>
              <a:buClrTx/>
              <a:buSzTx/>
              <a:tabLst>
                <a:tab pos="1828800" algn="l"/>
              </a:tabLst>
            </a:pPr>
            <a:endParaRPr lang="ru-RU" sz="2000" dirty="0" smtClean="0">
              <a:solidFill>
                <a:srgbClr val="008080"/>
              </a:solidFill>
              <a:latin typeface="Arial Black" pitchFamily="34" charset="0"/>
              <a:ea typeface="Times New Roman" pitchFamily="18"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tabLst>
                <a:tab pos="1828800" algn="l"/>
              </a:tabLst>
            </a:pP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a:t>
            </a: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6666"/>
                </a:solidFill>
                <a:effectLst/>
                <a:latin typeface="Arial Black" pitchFamily="34" charset="0"/>
                <a:ea typeface="Times New Roman" pitchFamily="18" charset="0"/>
                <a:cs typeface="Times New Roman" pitchFamily="18" charset="0"/>
              </a:rPr>
              <a:t>Аутодеструктивное</a:t>
            </a:r>
            <a:r>
              <a:rPr kumimoji="0" lang="ru-RU" sz="2000" b="0" i="0" u="none" strike="noStrike" cap="none" normalizeH="0" baseline="0" dirty="0" smtClean="0">
                <a:ln>
                  <a:noFill/>
                </a:ln>
                <a:solidFill>
                  <a:srgbClr val="006666"/>
                </a:solidFill>
                <a:effectLst/>
                <a:latin typeface="Arial Black" pitchFamily="34" charset="0"/>
                <a:ea typeface="Times New Roman" pitchFamily="18" charset="0"/>
                <a:cs typeface="Times New Roman" pitchFamily="18" charset="0"/>
              </a:rPr>
              <a:t> поведение</a:t>
            </a: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kumimoji="0" lang="ru-RU" sz="2000" b="0" i="0" u="none" strike="noStrike" cap="none" normalizeH="0" baseline="0" dirty="0" smtClean="0">
              <a:ln>
                <a:noFill/>
              </a:ln>
              <a:solidFill>
                <a:srgbClr val="006666"/>
              </a:solidFill>
              <a:effectLst/>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a:p>
            <a:pPr marL="1371600" marR="0" lvl="3" indent="0" algn="l" defTabSz="914400" rtl="0" eaLnBrk="0" fontAlgn="base" latinLnBrk="0" hangingPunct="0">
              <a:lnSpc>
                <a:spcPct val="100000"/>
              </a:lnSpc>
              <a:spcBef>
                <a:spcPct val="0"/>
              </a:spcBef>
              <a:spcAft>
                <a:spcPct val="0"/>
              </a:spcAft>
              <a:buClrTx/>
              <a:buSzTx/>
              <a:buFontTx/>
              <a:buChar char="•"/>
              <a:tabLst>
                <a:tab pos="1828800" algn="l"/>
              </a:tabLst>
            </a:pPr>
            <a:endParaRPr lang="ru-RU" sz="2000" dirty="0" smtClean="0">
              <a:solidFill>
                <a:srgbClr val="006666"/>
              </a:solidFill>
              <a:latin typeface="Arial Black" pitchFamily="34" charset="0"/>
              <a:cs typeface="Times New Roman" pitchFamily="18" charset="0"/>
            </a:endParaRPr>
          </a:p>
        </p:txBody>
      </p:sp>
      <p:pic>
        <p:nvPicPr>
          <p:cNvPr id="1026" name="Picture 2" descr="C:\Documents and Settings\user\Рабочий стол\ЭТО ВСЕ ТВОЕ\фото на нов.презент\zhestokost_.jpg"/>
          <p:cNvPicPr>
            <a:picLocks noChangeAspect="1" noChangeArrowheads="1"/>
          </p:cNvPicPr>
          <p:nvPr/>
        </p:nvPicPr>
        <p:blipFill>
          <a:blip r:embed="rId3" cstate="print"/>
          <a:srcRect/>
          <a:stretch>
            <a:fillRect/>
          </a:stretch>
        </p:blipFill>
        <p:spPr bwMode="auto">
          <a:xfrm>
            <a:off x="5072066" y="1285860"/>
            <a:ext cx="3286148" cy="2428892"/>
          </a:xfrm>
          <a:prstGeom prst="rect">
            <a:avLst/>
          </a:prstGeom>
          <a:noFill/>
        </p:spPr>
      </p:pic>
      <p:pic>
        <p:nvPicPr>
          <p:cNvPr id="1027" name="Picture 3" descr="C:\Documents and Settings\user\Рабочий стол\ЭТО ВСЕ ТВОЕ\фото на нов.презент\the_coolest_kids_30.jpg"/>
          <p:cNvPicPr>
            <a:picLocks noChangeAspect="1" noChangeArrowheads="1"/>
          </p:cNvPicPr>
          <p:nvPr/>
        </p:nvPicPr>
        <p:blipFill>
          <a:blip r:embed="rId4" cstate="print"/>
          <a:srcRect/>
          <a:stretch>
            <a:fillRect/>
          </a:stretch>
        </p:blipFill>
        <p:spPr bwMode="auto">
          <a:xfrm>
            <a:off x="2500298" y="4286256"/>
            <a:ext cx="4000528" cy="2571744"/>
          </a:xfrm>
          <a:prstGeom prst="rect">
            <a:avLst/>
          </a:prstGeom>
          <a:noFill/>
        </p:spPr>
      </p:pic>
      <p:pic>
        <p:nvPicPr>
          <p:cNvPr id="7" name="Picture 4" descr="кража10"/>
          <p:cNvPicPr>
            <a:picLocks noChangeAspect="1" noChangeArrowheads="1"/>
          </p:cNvPicPr>
          <p:nvPr/>
        </p:nvPicPr>
        <p:blipFill>
          <a:blip r:embed="rId5" cstate="print"/>
          <a:srcRect/>
          <a:stretch>
            <a:fillRect/>
          </a:stretch>
        </p:blipFill>
        <p:spPr bwMode="auto">
          <a:xfrm>
            <a:off x="928662" y="1285860"/>
            <a:ext cx="3500462" cy="2428892"/>
          </a:xfrm>
          <a:prstGeom prst="rect">
            <a:avLst/>
          </a:prstGeom>
          <a:noFill/>
        </p:spPr>
      </p:pic>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851</TotalTime>
  <Words>2553</Words>
  <Application>Microsoft Office PowerPoint</Application>
  <PresentationFormat>Экран (4:3)</PresentationFormat>
  <Paragraphs>252</Paragraphs>
  <Slides>35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 Unicode MS</vt:lpstr>
      <vt:lpstr>Arial</vt:lpstr>
      <vt:lpstr>Arial Black</vt:lpstr>
      <vt:lpstr>Calibri</vt:lpstr>
      <vt:lpstr>Times New Roman</vt:lpstr>
      <vt:lpstr>Trebuchet MS</vt:lpstr>
      <vt:lpstr>Wingdings 3</vt:lpstr>
      <vt:lpstr>Грань</vt:lpstr>
      <vt:lpstr>Презентация PowerPoint</vt:lpstr>
      <vt:lpstr>1. Название : педсовет</vt:lpstr>
      <vt:lpstr>Презентация PowerPoint</vt:lpstr>
      <vt:lpstr>ОРГАНИЗАЦИЯ РАБОТЫ С ДЕТЬМИ ДЕВИАНТНОГО ПОВЕДЕНИЯ</vt:lpstr>
      <vt:lpstr>Презентация PowerPoint</vt:lpstr>
      <vt:lpstr> </vt:lpstr>
      <vt:lpstr>Алгоритм действий по профилактике ДП, который включает в себя: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Помощь подросткам с девиантным поведением.</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Слушатель курсов</dc:creator>
  <cp:lastModifiedBy>Слушатель курсов</cp:lastModifiedBy>
  <cp:revision>101</cp:revision>
  <dcterms:modified xsi:type="dcterms:W3CDTF">2018-03-06T08:25:18Z</dcterms:modified>
</cp:coreProperties>
</file>