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4"/>
  </p:handout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5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FAFA"/>
    <a:srgbClr val="FF004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75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4" d="100"/>
          <a:sy n="54" d="100"/>
        </p:scale>
        <p:origin x="2820" y="78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88D0DF-48D5-4684-8096-31748A7D21F7}" type="datetimeFigureOut">
              <a:rPr lang="ru-RU" smtClean="0"/>
              <a:pPr/>
              <a:t>21.02.2017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32C423-004B-4D5F-AD3F-0D2C021461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611205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21.02.2017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0874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21.02.2017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8004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21.02.2017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27074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21.02.2017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44265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21.02.2017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59550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21.02.2017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49083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21.02.2017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86000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21.02.2017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04350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21.02.2017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74920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21.02.2017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91012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21.02.2017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34140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BB889-9D34-4BBB-8EBF-7B432ADE08F0}" type="datetimeFigureOut">
              <a:rPr lang="ru-RU" smtClean="0"/>
              <a:pPr/>
              <a:t>21.02.2017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559" r="47794"/>
          <a:stretch/>
        </p:blipFill>
        <p:spPr>
          <a:xfrm>
            <a:off x="-1" y="0"/>
            <a:ext cx="4356849" cy="6858000"/>
          </a:xfrm>
          <a:prstGeom prst="rect">
            <a:avLst/>
          </a:prstGeom>
          <a:effectLst/>
        </p:spPr>
      </p:pic>
      <p:sp>
        <p:nvSpPr>
          <p:cNvPr id="9" name="Прямоугольник 8"/>
          <p:cNvSpPr/>
          <p:nvPr userDrawn="1"/>
        </p:nvSpPr>
        <p:spPr>
          <a:xfrm>
            <a:off x="0" y="0"/>
            <a:ext cx="3240742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97180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0000">
                <a:schemeClr val="bg1"/>
              </a:gs>
              <a:gs pos="100000">
                <a:schemeClr val="bg1">
                  <a:lumMod val="85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</p:pic>
      <p:sp>
        <p:nvSpPr>
          <p:cNvPr id="18" name="Заголовок 1"/>
          <p:cNvSpPr>
            <a:spLocks noGrp="1"/>
          </p:cNvSpPr>
          <p:nvPr>
            <p:ph type="ctrTitle"/>
          </p:nvPr>
        </p:nvSpPr>
        <p:spPr>
          <a:xfrm>
            <a:off x="287383" y="992777"/>
            <a:ext cx="8412480" cy="3148149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6000" b="1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Морфологический разбор глагола. Составление устного рассказа о глаголе.</a:t>
            </a:r>
            <a:endParaRPr lang="ru-RU" sz="6000" b="1" spc="50" dirty="0">
              <a:ln w="11430"/>
              <a:solidFill>
                <a:schemeClr val="tx2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sp>
        <p:nvSpPr>
          <p:cNvPr id="1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22584" y="4657137"/>
            <a:ext cx="5679998" cy="986017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ln w="12700">
                  <a:noFill/>
                  <a:prstDash val="solid"/>
                </a:ln>
                <a:solidFill>
                  <a:schemeClr val="tx2">
                    <a:lumMod val="75000"/>
                  </a:schemeClr>
                </a:solidFill>
              </a:rPr>
              <a:t>Махаева Н.А.</a:t>
            </a:r>
          </a:p>
          <a:p>
            <a:r>
              <a:rPr lang="ru-RU" sz="2400" b="1" dirty="0" smtClean="0">
                <a:ln w="12700">
                  <a:noFill/>
                  <a:prstDash val="solid"/>
                </a:ln>
                <a:solidFill>
                  <a:schemeClr val="tx2">
                    <a:lumMod val="75000"/>
                  </a:schemeClr>
                </a:solidFill>
              </a:rPr>
              <a:t>Учитель начальных классов</a:t>
            </a:r>
          </a:p>
          <a:p>
            <a:r>
              <a:rPr lang="ru-RU" sz="2400" b="1" dirty="0" smtClean="0">
                <a:ln w="12700">
                  <a:noFill/>
                  <a:prstDash val="solid"/>
                </a:ln>
                <a:solidFill>
                  <a:schemeClr val="tx2">
                    <a:lumMod val="75000"/>
                  </a:schemeClr>
                </a:solidFill>
              </a:rPr>
              <a:t>МБОУ «Школа-интернат №9»</a:t>
            </a:r>
            <a:endParaRPr lang="ru-RU" sz="2400" b="1" dirty="0">
              <a:ln w="12700">
                <a:noFill/>
                <a:prstDash val="solid"/>
              </a:ln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93832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9987" y="260623"/>
            <a:ext cx="7886700" cy="1325563"/>
          </a:xfrm>
        </p:spPr>
        <p:txBody>
          <a:bodyPr/>
          <a:lstStyle/>
          <a:p>
            <a:r>
              <a:rPr lang="ru-RU" b="1" dirty="0" smtClean="0"/>
              <a:t>Упр. 245</a:t>
            </a:r>
            <a:br>
              <a:rPr lang="ru-RU" b="1" dirty="0" smtClean="0"/>
            </a:br>
            <a:r>
              <a:rPr lang="ru-RU" b="1" dirty="0" smtClean="0"/>
              <a:t>Пример: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i="1" dirty="0" smtClean="0"/>
              <a:t>Возникает </a:t>
            </a:r>
            <a:r>
              <a:rPr lang="ru-RU" sz="3600" dirty="0" smtClean="0"/>
              <a:t>(</a:t>
            </a:r>
            <a:r>
              <a:rPr lang="ru-RU" sz="3600" i="1" dirty="0" smtClean="0"/>
              <a:t>он</a:t>
            </a:r>
            <a:r>
              <a:rPr lang="ru-RU" sz="3600" dirty="0" smtClean="0"/>
              <a:t>, 3-е л.). </a:t>
            </a:r>
            <a:r>
              <a:rPr lang="ru-RU" sz="3600" i="1" dirty="0" smtClean="0"/>
              <a:t>стараешься </a:t>
            </a:r>
            <a:r>
              <a:rPr lang="ru-RU" sz="3600" dirty="0" smtClean="0"/>
              <a:t>(</a:t>
            </a:r>
            <a:r>
              <a:rPr lang="ru-RU" sz="3600" i="1" dirty="0" smtClean="0"/>
              <a:t>ты</a:t>
            </a:r>
            <a:r>
              <a:rPr lang="ru-RU" sz="3600" dirty="0" smtClean="0"/>
              <a:t>, 2-е л.), </a:t>
            </a:r>
            <a:r>
              <a:rPr lang="ru-RU" sz="3600" i="1" dirty="0" smtClean="0"/>
              <a:t>стараюсь </a:t>
            </a:r>
            <a:r>
              <a:rPr lang="ru-RU" sz="3600" dirty="0" smtClean="0"/>
              <a:t>(</a:t>
            </a:r>
            <a:r>
              <a:rPr lang="ru-RU" sz="3600" i="1" dirty="0" smtClean="0"/>
              <a:t>я</a:t>
            </a:r>
            <a:r>
              <a:rPr lang="ru-RU" sz="3600" dirty="0" smtClean="0"/>
              <a:t>, </a:t>
            </a:r>
            <a:r>
              <a:rPr lang="ru-RU" sz="3600" dirty="0" smtClean="0"/>
              <a:t>1-е </a:t>
            </a:r>
            <a:r>
              <a:rPr lang="ru-RU" sz="3600" dirty="0" smtClean="0"/>
              <a:t>л.) </a:t>
            </a:r>
            <a:r>
              <a:rPr lang="ru-RU" sz="3600" dirty="0" smtClean="0"/>
              <a:t>и т.д.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b="1" u="sng" dirty="0" smtClean="0">
                <a:solidFill>
                  <a:srgbClr val="FF0000"/>
                </a:solidFill>
              </a:rPr>
              <a:t>Рефлексия</a:t>
            </a:r>
            <a:endParaRPr lang="ru-RU" sz="4400" b="1" u="sng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Чему сегодня научились?</a:t>
            </a:r>
          </a:p>
          <a:p>
            <a:r>
              <a:rPr lang="ru-RU" sz="3200" b="1" dirty="0" smtClean="0"/>
              <a:t>Что было не понятно?</a:t>
            </a:r>
          </a:p>
          <a:p>
            <a:r>
              <a:rPr lang="ru-RU" sz="3200" b="1" dirty="0" smtClean="0"/>
              <a:t>Что на уроке понравилось?</a:t>
            </a:r>
          </a:p>
          <a:p>
            <a:r>
              <a:rPr lang="ru-RU" sz="3200" b="1" dirty="0" smtClean="0"/>
              <a:t>Что делали на уроке?</a:t>
            </a:r>
          </a:p>
          <a:p>
            <a:r>
              <a:rPr lang="ru-RU" sz="3200" b="1" dirty="0" smtClean="0"/>
              <a:t>Кто заработал отметку?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64484" y="2183426"/>
            <a:ext cx="4897553" cy="795801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Спасибо за внимание!</a:t>
            </a:r>
            <a:endParaRPr lang="ru-RU" sz="4800" b="1" spc="50" dirty="0">
              <a:ln w="11430"/>
              <a:solidFill>
                <a:schemeClr val="tx2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2425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7300" y="704760"/>
            <a:ext cx="7886700" cy="1325563"/>
          </a:xfrm>
        </p:spPr>
        <p:txBody>
          <a:bodyPr>
            <a:noAutofit/>
          </a:bodyPr>
          <a:lstStyle/>
          <a:p>
            <a:r>
              <a:rPr lang="ru-RU" sz="3600" b="1" dirty="0" smtClean="0"/>
              <a:t>Образуйте от данных слов однокоренные глаголы, запишите их в трёх формах времени.</a:t>
            </a:r>
            <a:br>
              <a:rPr lang="ru-RU" sz="3600" b="1" dirty="0" smtClean="0"/>
            </a:b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57300" y="2506662"/>
            <a:ext cx="7886700" cy="732927"/>
          </a:xfrm>
        </p:spPr>
        <p:txBody>
          <a:bodyPr/>
          <a:lstStyle/>
          <a:p>
            <a:r>
              <a:rPr lang="ru-RU" sz="2800" i="1" dirty="0" smtClean="0">
                <a:solidFill>
                  <a:srgbClr val="FF0000"/>
                </a:solidFill>
              </a:rPr>
              <a:t>Выражение</a:t>
            </a:r>
            <a:r>
              <a:rPr lang="ru-RU" sz="2800" i="1" dirty="0" smtClean="0">
                <a:solidFill>
                  <a:srgbClr val="FF0000"/>
                </a:solidFill>
              </a:rPr>
              <a:t>, жёлтый, фантазия</a:t>
            </a:r>
            <a:r>
              <a:rPr lang="ru-RU" sz="2800" i="1" dirty="0" smtClean="0">
                <a:solidFill>
                  <a:srgbClr val="FF0000"/>
                </a:solidFill>
              </a:rPr>
              <a:t>.</a:t>
            </a:r>
          </a:p>
          <a:p>
            <a:endParaRPr lang="ru-RU" sz="2800" i="1" dirty="0" smtClean="0">
              <a:solidFill>
                <a:srgbClr val="FF0000"/>
              </a:solidFill>
            </a:endParaRP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071155" y="3396343"/>
            <a:ext cx="761005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Выражать – выражает, выражал, будет выражать</a:t>
            </a:r>
          </a:p>
          <a:p>
            <a:r>
              <a:rPr lang="ru-RU" sz="2400" b="1" dirty="0" smtClean="0"/>
              <a:t>Желтеть – желтеет, желтел, будет желтеть</a:t>
            </a:r>
          </a:p>
          <a:p>
            <a:r>
              <a:rPr lang="ru-RU" sz="2400" b="1" dirty="0" smtClean="0"/>
              <a:t>Фантазировать – фантазирует, фантазировал, будет фантазировать.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33599" y="1799500"/>
            <a:ext cx="7886700" cy="4351338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Запишите слова: </a:t>
            </a:r>
            <a:r>
              <a:rPr lang="ru-RU" sz="3200" i="1" dirty="0" smtClean="0">
                <a:solidFill>
                  <a:srgbClr val="FF0000"/>
                </a:solidFill>
              </a:rPr>
              <a:t>пополам, поровну</a:t>
            </a:r>
            <a:r>
              <a:rPr lang="ru-RU" sz="3200" dirty="0" smtClean="0"/>
              <a:t>. К какой части речи они относятся</a:t>
            </a:r>
            <a:r>
              <a:rPr lang="ru-RU" sz="3200" dirty="0" smtClean="0"/>
              <a:t>?</a:t>
            </a:r>
          </a:p>
          <a:p>
            <a:r>
              <a:rPr lang="ru-RU" sz="3200" dirty="0" smtClean="0"/>
              <a:t> </a:t>
            </a:r>
            <a:r>
              <a:rPr lang="ru-RU" sz="3200" dirty="0" smtClean="0"/>
              <a:t>Являются ли эти слова синонимами? </a:t>
            </a:r>
            <a:r>
              <a:rPr lang="ru-RU" sz="3200" dirty="0" smtClean="0"/>
              <a:t>Приведите примеры </a:t>
            </a:r>
            <a:r>
              <a:rPr lang="ru-RU" sz="3200" dirty="0" smtClean="0"/>
              <a:t>предложений с этими словами.</a:t>
            </a:r>
          </a:p>
          <a:p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36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   Как </a:t>
            </a:r>
            <a:r>
              <a:rPr lang="ru-RU" sz="36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положено друзьям, всё мы делим пополам</a:t>
            </a:r>
            <a:r>
              <a:rPr lang="ru-RU" i="1" dirty="0" smtClean="0"/>
              <a:t>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2249" y="391251"/>
            <a:ext cx="7886700" cy="1325563"/>
          </a:xfrm>
        </p:spPr>
        <p:txBody>
          <a:bodyPr/>
          <a:lstStyle/>
          <a:p>
            <a:r>
              <a:rPr lang="ru-RU" b="1" dirty="0" smtClean="0"/>
              <a:t>Упр. 243 (Самостоятельная работа)</a:t>
            </a:r>
            <a:endParaRPr lang="ru-RU" b="1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6933" y="2285877"/>
            <a:ext cx="6656259" cy="1549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1"/>
          <p:cNvSpPr>
            <a:spLocks noGrp="1"/>
          </p:cNvSpPr>
          <p:nvPr>
            <p:ph idx="1"/>
          </p:nvPr>
        </p:nvSpPr>
        <p:spPr/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buNone/>
            </a:pPr>
            <a:r>
              <a:rPr lang="ru-RU" sz="6000" b="1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 Морфологический разбор глагола. </a:t>
            </a:r>
            <a:endParaRPr lang="ru-RU" sz="6000" b="1" spc="50" dirty="0">
              <a:ln w="11430"/>
              <a:solidFill>
                <a:schemeClr val="tx2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57300" y="1825625"/>
            <a:ext cx="7886700" cy="4351338"/>
          </a:xfrm>
        </p:spPr>
        <p:txBody>
          <a:bodyPr>
            <a:normAutofit lnSpcReduction="10000"/>
          </a:bodyPr>
          <a:lstStyle/>
          <a:p>
            <a:r>
              <a:rPr lang="ru-RU" sz="5400" i="1" dirty="0" smtClean="0"/>
              <a:t>Часть </a:t>
            </a:r>
            <a:r>
              <a:rPr lang="ru-RU" sz="5400" i="1" dirty="0" smtClean="0"/>
              <a:t>речи</a:t>
            </a:r>
          </a:p>
          <a:p>
            <a:r>
              <a:rPr lang="ru-RU" sz="5400" i="1" dirty="0" smtClean="0"/>
              <a:t>Н</a:t>
            </a:r>
            <a:r>
              <a:rPr lang="ru-RU" sz="5400" i="1" dirty="0" smtClean="0"/>
              <a:t>ачальная форма </a:t>
            </a:r>
          </a:p>
          <a:p>
            <a:r>
              <a:rPr lang="ru-RU" sz="5400" i="1" dirty="0" smtClean="0"/>
              <a:t>М</a:t>
            </a:r>
            <a:r>
              <a:rPr lang="ru-RU" sz="5400" i="1" dirty="0" smtClean="0"/>
              <a:t>орфологические признаки (время, число, лицо, род)</a:t>
            </a:r>
          </a:p>
          <a:p>
            <a:r>
              <a:rPr lang="ru-RU" sz="5400" i="1" dirty="0" smtClean="0"/>
              <a:t> Роль </a:t>
            </a:r>
            <a:r>
              <a:rPr lang="ru-RU" sz="5400" i="1" dirty="0" smtClean="0"/>
              <a:t>в предложении</a:t>
            </a:r>
            <a:endParaRPr lang="ru-RU" sz="5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2947" y="378188"/>
            <a:ext cx="7886700" cy="1325563"/>
          </a:xfrm>
        </p:spPr>
        <p:txBody>
          <a:bodyPr/>
          <a:lstStyle/>
          <a:p>
            <a:r>
              <a:rPr lang="ru-RU" b="1" dirty="0" smtClean="0"/>
              <a:t>Упр. 244.</a:t>
            </a:r>
            <a:endParaRPr lang="ru-RU" b="1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1856" y="1224734"/>
            <a:ext cx="6190178" cy="5132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dirty="0" smtClean="0"/>
              <a:t>Лежит</a:t>
            </a:r>
            <a:r>
              <a:rPr lang="ru-RU" b="1" i="1" dirty="0" smtClean="0"/>
              <a:t> </a:t>
            </a:r>
            <a:r>
              <a:rPr lang="ru-RU" b="1" i="1" dirty="0" smtClean="0"/>
              <a:t>– (что делает?), неопр.ф. – лежать, глагол, </a:t>
            </a:r>
            <a:r>
              <a:rPr lang="ru-RU" b="1" i="1" dirty="0" err="1" smtClean="0"/>
              <a:t>н.вр</a:t>
            </a:r>
            <a:r>
              <a:rPr lang="ru-RU" b="1" i="1" dirty="0" smtClean="0"/>
              <a:t>., ед.ч.,3-е л.,  сказуемое.</a:t>
            </a:r>
          </a:p>
          <a:p>
            <a:r>
              <a:rPr lang="ru-RU" b="1" i="1" dirty="0" smtClean="0"/>
              <a:t> Плакать</a:t>
            </a:r>
            <a:r>
              <a:rPr lang="ru-RU" b="1" i="1" dirty="0" smtClean="0"/>
              <a:t> </a:t>
            </a:r>
            <a:r>
              <a:rPr lang="ru-RU" b="1" i="1" dirty="0" smtClean="0"/>
              <a:t>– (что делать?), неопр.ф. – плакать, глагол, ед.ч., сказуемое.</a:t>
            </a:r>
          </a:p>
          <a:p>
            <a:r>
              <a:rPr lang="ru-RU" b="1" i="1" dirty="0" smtClean="0"/>
              <a:t> Поломала</a:t>
            </a:r>
            <a:r>
              <a:rPr lang="ru-RU" i="1" dirty="0" smtClean="0"/>
              <a:t>  </a:t>
            </a:r>
            <a:r>
              <a:rPr lang="ru-RU" b="1" i="1" dirty="0" smtClean="0"/>
              <a:t>- (что сделала?), неопр.ф. – поломать, глагол, </a:t>
            </a:r>
            <a:r>
              <a:rPr lang="ru-RU" b="1" i="1" dirty="0" err="1" smtClean="0"/>
              <a:t>прош.вр</a:t>
            </a:r>
            <a:r>
              <a:rPr lang="ru-RU" b="1" i="1" dirty="0" smtClean="0"/>
              <a:t>., ед.ч., ж.р.,3-е л.,  сказуемое.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</TotalTime>
  <Words>260</Words>
  <Application>Microsoft Office PowerPoint</Application>
  <PresentationFormat>Экран (4:3)</PresentationFormat>
  <Paragraphs>31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Морфологический разбор глагола. Составление устного рассказа о глаголе.</vt:lpstr>
      <vt:lpstr>Образуйте от данных слов однокоренные глаголы, запишите их в трёх формах времени. </vt:lpstr>
      <vt:lpstr>Слайд 3</vt:lpstr>
      <vt:lpstr>Слайд 4</vt:lpstr>
      <vt:lpstr>Упр. 243 (Самостоятельная работа)</vt:lpstr>
      <vt:lpstr>Слайд 6</vt:lpstr>
      <vt:lpstr>Слайд 7</vt:lpstr>
      <vt:lpstr>Упр. 244.</vt:lpstr>
      <vt:lpstr>Слайд 9</vt:lpstr>
      <vt:lpstr>Упр. 245 Пример:</vt:lpstr>
      <vt:lpstr>Рефлексия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Морфологический разбор глагола. Составление устного рассказа о глаголе.</dc:title>
  <cp:lastModifiedBy>Надя</cp:lastModifiedBy>
  <cp:revision>1</cp:revision>
  <dcterms:created xsi:type="dcterms:W3CDTF">2014-11-21T11:00:06Z</dcterms:created>
  <dcterms:modified xsi:type="dcterms:W3CDTF">2017-02-21T16:10:07Z</dcterms:modified>
</cp:coreProperties>
</file>