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54"/>
  </p:notesMasterIdLst>
  <p:sldIdLst>
    <p:sldId id="529" r:id="rId3"/>
    <p:sldId id="552" r:id="rId4"/>
    <p:sldId id="553" r:id="rId5"/>
    <p:sldId id="554" r:id="rId6"/>
    <p:sldId id="555" r:id="rId7"/>
    <p:sldId id="556" r:id="rId8"/>
    <p:sldId id="557" r:id="rId9"/>
    <p:sldId id="558" r:id="rId10"/>
    <p:sldId id="559" r:id="rId11"/>
    <p:sldId id="560" r:id="rId12"/>
    <p:sldId id="562" r:id="rId13"/>
    <p:sldId id="563" r:id="rId14"/>
    <p:sldId id="564" r:id="rId15"/>
    <p:sldId id="300" r:id="rId16"/>
    <p:sldId id="545" r:id="rId17"/>
    <p:sldId id="550" r:id="rId18"/>
    <p:sldId id="546" r:id="rId19"/>
    <p:sldId id="547" r:id="rId20"/>
    <p:sldId id="548" r:id="rId21"/>
    <p:sldId id="549" r:id="rId22"/>
    <p:sldId id="302" r:id="rId23"/>
    <p:sldId id="303" r:id="rId24"/>
    <p:sldId id="301" r:id="rId25"/>
    <p:sldId id="363" r:id="rId26"/>
    <p:sldId id="364" r:id="rId27"/>
    <p:sldId id="365" r:id="rId28"/>
    <p:sldId id="362" r:id="rId29"/>
    <p:sldId id="304" r:id="rId30"/>
    <p:sldId id="305" r:id="rId31"/>
    <p:sldId id="306" r:id="rId32"/>
    <p:sldId id="307" r:id="rId33"/>
    <p:sldId id="357" r:id="rId34"/>
    <p:sldId id="528" r:id="rId35"/>
    <p:sldId id="539" r:id="rId36"/>
    <p:sldId id="266" r:id="rId37"/>
    <p:sldId id="541" r:id="rId38"/>
    <p:sldId id="542" r:id="rId39"/>
    <p:sldId id="543" r:id="rId40"/>
    <p:sldId id="540" r:id="rId41"/>
    <p:sldId id="265" r:id="rId42"/>
    <p:sldId id="538" r:id="rId43"/>
    <p:sldId id="537" r:id="rId44"/>
    <p:sldId id="502" r:id="rId45"/>
    <p:sldId id="503" r:id="rId46"/>
    <p:sldId id="501" r:id="rId47"/>
    <p:sldId id="526" r:id="rId48"/>
    <p:sldId id="525" r:id="rId49"/>
    <p:sldId id="532" r:id="rId50"/>
    <p:sldId id="536" r:id="rId51"/>
    <p:sldId id="533" r:id="rId52"/>
    <p:sldId id="530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C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98" autoAdjust="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EEF18-B791-412A-A175-CF68135AD59C}" type="datetimeFigureOut">
              <a:rPr lang="ru-RU" smtClean="0"/>
              <a:pPr/>
              <a:t>28.04.2018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AB3D1-4F66-4344-A2C9-B591C9A3E48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330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4CAB63D-EBC9-4F56-84CF-B038C9151F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652113"/>
      </p:ext>
    </p:extLst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99F25E0-E63A-4107-8EEE-346D2F139D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027968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CF02012-C8FB-4B4B-8F0A-B95BA360F9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326902"/>
      </p:ext>
    </p:extLst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ED90AE3-A8B3-4A15-B8FC-489BDC2DBB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375490"/>
      </p:ext>
    </p:extLst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714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4714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7D0DE-BB21-413F-AD47-EDE6052CA0F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28.04.2018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80591-CD35-4C87-988C-FA7FCD33B39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29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B0269-5381-41B3-8D22-5539587358C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28.04.2018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2B1B6-D929-4EC0-8093-B1656D2050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15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F89CB-DF08-4F81-BF55-09FFF0526144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28.04.2018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42880-E01F-471A-8FC8-825933FD156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46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FD91C-0317-41FD-B51C-5330FC27699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28.04.2018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E3906-757D-4B7A-98DA-A0358D48FC4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88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86062-E9D0-4262-904C-747D3328705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28.04.2018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EB113-F5C7-441D-9E71-70CC1B6EB0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07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BBE52-B9E2-46B6-8FF4-8E5CE271442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28.04.2018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6112A-D5DE-4922-939B-7804BC8C4E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38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EBCFC-5189-4A51-BE7E-3195074BEAA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28.04.2018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D3225-95B5-4C9F-9A78-B870D48C7F9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2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B8BC4C3-5F43-4B24-98C9-4C0128D69C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821446"/>
      </p:ext>
    </p:extLst>
  </p:cSld>
  <p:clrMapOvr>
    <a:masterClrMapping/>
  </p:clrMapOvr>
  <p:transition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37D5F-0E07-487D-B848-107AAF59FE79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28.04.2018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48C94-54F7-4D6D-88F9-53C11B8CAB3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39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9913B-D53B-48D5-B9E7-D609E23E4EC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28.04.2018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C0418-2BEA-40F8-8146-00F966C05D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92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3BDC6-3762-4048-82F5-1E112EA73D5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28.04.2018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9B0D1-4481-4DF3-B0EB-0E0098EE0A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67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6FF2C-34E6-4F3E-A3A6-034ECD967E4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28.04.2018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E4020-199D-42E2-89AE-710675230D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69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AE752B9-DBB2-435A-9822-4EA9690E45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399676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1893CD8-90F9-4D50-BC1E-96B335EDBB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3133584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2966A5F-4749-4CE6-8A7F-0AB3FC2754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318411"/>
      </p:ext>
    </p:extLst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966D1C0-713C-445B-9AC0-CF7D1EB669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191490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6FBB8CB-1722-47E5-BE54-18D1E546AC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26922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F9746A0-602B-49F2-A0C1-4A74C273EC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2538127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32C8582-388F-4807-B911-22156AB241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952231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20.01.2009 г.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19E8E8-0B9B-44D6-8E54-617D3CD0DB4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536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strips dir="rd"/>
  </p:transition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608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8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09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0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11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611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611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611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BB19BD-114F-484C-ACCB-627686CF1748}" type="datetimeFigureOut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28.04.2018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612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612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D9A75A-805A-4268-80FA-6581F6BA3E8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9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mcrkpo.ru/help/fields/22.html" TargetMode="Externa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B9DCC0-92BA-495B-AB08-853B2C2B2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Ориентиры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317211-BDCA-4FB9-814C-0B0205AB6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Государственная программа РФ</a:t>
            </a:r>
          </a:p>
          <a:p>
            <a:pPr marL="0" indent="0">
              <a:buNone/>
            </a:pPr>
            <a:r>
              <a:rPr lang="ru-RU" dirty="0"/>
              <a:t>«Развития образования» (2018-2025г) </a:t>
            </a:r>
          </a:p>
          <a:p>
            <a:pPr marL="0" indent="0">
              <a:buNone/>
            </a:pPr>
            <a:r>
              <a:rPr lang="ru-RU" dirty="0"/>
              <a:t>от 26 декабря 2017 года</a:t>
            </a:r>
          </a:p>
          <a:p>
            <a:pPr marL="0" indent="0">
              <a:buNone/>
            </a:pPr>
            <a:r>
              <a:rPr lang="ru-RU" dirty="0"/>
              <a:t>ФГОС ДО,НОО,ООО,СОО</a:t>
            </a:r>
          </a:p>
          <a:p>
            <a:pPr marL="0" indent="0">
              <a:buNone/>
            </a:pPr>
            <a:r>
              <a:rPr lang="ru-RU" dirty="0"/>
              <a:t>Концепции предметных областей</a:t>
            </a:r>
          </a:p>
        </p:txBody>
      </p:sp>
    </p:spTree>
    <p:extLst>
      <p:ext uri="{BB962C8B-B14F-4D97-AF65-F5344CB8AC3E}">
        <p14:creationId xmlns:p14="http://schemas.microsoft.com/office/powerpoint/2010/main" val="292113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2FBD2E-CE0E-4C58-B47D-1BA9FFE6F123}"/>
              </a:ext>
            </a:extLst>
          </p:cNvPr>
          <p:cNvSpPr/>
          <p:nvPr/>
        </p:nvSpPr>
        <p:spPr>
          <a:xfrm>
            <a:off x="179512" y="1028343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</a:rPr>
              <a:t> ребёнок проявляет любознательность, задаёт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 наблюдать, экспериментировать. Обладает начальными знаниями о себе, о природном и социальном мире, в котором он живёт;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ребёнок способен к принятию собственных решений, опираясь на свои знания и умения в различных видах деятельности</a:t>
            </a:r>
            <a:r>
              <a:rPr lang="ru-RU" dirty="0">
                <a:solidFill>
                  <a:srgbClr val="405060"/>
                </a:solidFill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297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5C920D9-0888-4967-8564-7C63531D30D1}"/>
              </a:ext>
            </a:extLst>
          </p:cNvPr>
          <p:cNvSpPr/>
          <p:nvPr/>
        </p:nvSpPr>
        <p:spPr>
          <a:xfrm>
            <a:off x="179512" y="-79653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ФГОС СОО </a:t>
            </a:r>
            <a:r>
              <a:rPr lang="ru-RU" sz="2400" dirty="0"/>
              <a:t>устанавливает требования к результатам освоения обучающимися основной образовательной программы: </a:t>
            </a:r>
            <a:r>
              <a:rPr lang="ru-RU" sz="2400" b="1" dirty="0"/>
              <a:t>личностным</a:t>
            </a:r>
            <a:r>
              <a:rPr lang="ru-RU" sz="2400" dirty="0"/>
              <a:t>, включающим готовность и способность обучающихся к саморазвитию и личностному самоопределению, сформированность их мотивации к обучению и целенаправленной познавательной деятельности, системы значимых социальных и межличностных отношений, ценностно-смысловых установок, отражающих личностные и гражданские позиции в деятельности, антикоррупционное мировоззрение, правосознании, экологическую культуру, способность ставить цели и строить жизненные планы, способность к осознанию российской гражданской идентичности в поликультурном социуме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96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49D6D6A-56BF-4DE4-A294-396BBDB4F956}"/>
              </a:ext>
            </a:extLst>
          </p:cNvPr>
          <p:cNvSpPr/>
          <p:nvPr/>
        </p:nvSpPr>
        <p:spPr>
          <a:xfrm>
            <a:off x="395536" y="1166843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ФГОС СОО </a:t>
            </a:r>
            <a:r>
              <a:rPr lang="ru-RU" sz="2400" dirty="0"/>
              <a:t>устанавливает требования к </a:t>
            </a:r>
            <a:r>
              <a:rPr lang="ru-RU" sz="2400" b="1" dirty="0"/>
              <a:t>метапредметным результатам</a:t>
            </a:r>
            <a:r>
              <a:rPr lang="ru-RU" sz="2400" dirty="0"/>
              <a:t>, включающим освоенные обучающимися межпредметные понятия и универсальные учебные действия (регулятивные, познавательные, коммуникативные), способность их использования в познавательной и социальной практике, самостоятельность в планировании и осуществлении учебной деятельности и организации учебного сотрудничества с педагогами и сверстниками, способность к построению индивидуальной образовательной траектории, владение навыками учебно-исследовательской, проектной и социальной деятельности;</a:t>
            </a:r>
          </a:p>
        </p:txBody>
      </p:sp>
    </p:spTree>
    <p:extLst>
      <p:ext uri="{BB962C8B-B14F-4D97-AF65-F5344CB8AC3E}">
        <p14:creationId xmlns:p14="http://schemas.microsoft.com/office/powerpoint/2010/main" val="3433203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D2B7004-D227-4700-99AB-1B9CB3CECF96}"/>
              </a:ext>
            </a:extLst>
          </p:cNvPr>
          <p:cNvSpPr/>
          <p:nvPr/>
        </p:nvSpPr>
        <p:spPr>
          <a:xfrm>
            <a:off x="323528" y="1305342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ФГОС СОО </a:t>
            </a:r>
            <a:r>
              <a:rPr lang="ru-RU" sz="2400" dirty="0"/>
              <a:t>устанавливает требование к </a:t>
            </a:r>
            <a:r>
              <a:rPr lang="ru-RU" sz="2400" b="1" dirty="0"/>
              <a:t>предметным</a:t>
            </a:r>
            <a:r>
              <a:rPr lang="ru-RU" sz="2400" dirty="0"/>
              <a:t> результатам, включающим освоенные обучающимися в ходе изучения учебного предмета умения, специфические для данной предметной области, виды деятельности по получению нового знания в рамках учебного предмета, его преобразованию и применению в учебных, учебно- проектных и социально-проектных ситуациях, формирование научного типа мышления, владение научной терминологией, ключевыми понятиями, методами и приемами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65350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>
            <a:extLst>
              <a:ext uri="{FF2B5EF4-FFF2-40B4-BE49-F238E27FC236}">
                <a16:creationId xmlns:a16="http://schemas.microsoft.com/office/drawing/2014/main" id="{90A8FCF0-7CC2-4E96-88E9-25C76CF63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1" t="14804" r="37196" b="5122"/>
          <a:stretch>
            <a:fillRect/>
          </a:stretch>
        </p:blipFill>
        <p:spPr bwMode="auto">
          <a:xfrm>
            <a:off x="0" y="0"/>
            <a:ext cx="4170363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>
            <a:extLst>
              <a:ext uri="{FF2B5EF4-FFF2-40B4-BE49-F238E27FC236}">
                <a16:creationId xmlns:a16="http://schemas.microsoft.com/office/drawing/2014/main" id="{8C5B0222-1360-4A75-AE47-0BC0A86A9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5" t="17242" r="35094" b="12912"/>
          <a:stretch>
            <a:fillRect/>
          </a:stretch>
        </p:blipFill>
        <p:spPr bwMode="auto">
          <a:xfrm>
            <a:off x="4212152" y="0"/>
            <a:ext cx="4181475" cy="584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4">
            <a:extLst>
              <a:ext uri="{FF2B5EF4-FFF2-40B4-BE49-F238E27FC236}">
                <a16:creationId xmlns:a16="http://schemas.microsoft.com/office/drawing/2014/main" id="{D582EB25-39E5-4ADC-8698-B4ED58952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7" t="20158" r="35030" b="10352"/>
          <a:stretch>
            <a:fillRect/>
          </a:stretch>
        </p:blipFill>
        <p:spPr bwMode="auto">
          <a:xfrm>
            <a:off x="4590771" y="2348880"/>
            <a:ext cx="4214812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07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0C48C13-1AD6-4602-9DCC-BAFF0DFCAE11}"/>
              </a:ext>
            </a:extLst>
          </p:cNvPr>
          <p:cNvSpPr/>
          <p:nvPr/>
        </p:nvSpPr>
        <p:spPr>
          <a:xfrm>
            <a:off x="395536" y="1305342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Из Государственной программы РФ «Развитие образования» (2018-2025 годы) от 26 декабря 2017 г</a:t>
            </a:r>
            <a:r>
              <a:rPr lang="ru-RU" sz="2400" dirty="0"/>
              <a:t>. </a:t>
            </a:r>
          </a:p>
          <a:p>
            <a:r>
              <a:rPr lang="ru-RU" sz="2400" b="1" dirty="0"/>
              <a:t>Цель программы </a:t>
            </a:r>
            <a:r>
              <a:rPr lang="ru-RU" sz="2400" dirty="0"/>
              <a:t>– качество образования, которое характеризуется: </a:t>
            </a:r>
            <a:r>
              <a:rPr lang="ru-RU" sz="2400" dirty="0" err="1"/>
              <a:t>cохранением</a:t>
            </a:r>
            <a:r>
              <a:rPr lang="ru-RU" sz="2400" dirty="0"/>
              <a:t> лидирующих позиций РФ в международном исследовании качества чтения и понимания текстов (PIRLS), а также в международном исследовании качества математического и естественнонаучного образования (TIMSS); повышением позиций РФ в международной программе по оценке образовательных достижений учащихся (PISA) …</a:t>
            </a:r>
          </a:p>
        </p:txBody>
      </p:sp>
    </p:spTree>
    <p:extLst>
      <p:ext uri="{BB962C8B-B14F-4D97-AF65-F5344CB8AC3E}">
        <p14:creationId xmlns:p14="http://schemas.microsoft.com/office/powerpoint/2010/main" val="2794368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0AB5B7-0BF3-4293-AFAF-D494A4202FDE}"/>
              </a:ext>
            </a:extLst>
          </p:cNvPr>
          <p:cNvSpPr/>
          <p:nvPr/>
        </p:nvSpPr>
        <p:spPr>
          <a:xfrm>
            <a:off x="539552" y="476672"/>
            <a:ext cx="7848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Основные изменения в системе оценки образовательных достижений: отечественный и зарубежный опыт </a:t>
            </a:r>
            <a:r>
              <a:rPr lang="ru-RU" sz="2400" dirty="0"/>
              <a:t>(1) </a:t>
            </a:r>
          </a:p>
          <a:p>
            <a:r>
              <a:rPr lang="ru-RU" sz="2400" dirty="0"/>
              <a:t>• К традиционной функции обратной связи добавляется функция ориентации системы образования на новые результаты.</a:t>
            </a:r>
          </a:p>
          <a:p>
            <a:r>
              <a:rPr lang="ru-RU" sz="2400" dirty="0"/>
              <a:t> • Изменение целевых установок: от контроля и оценки качества образования к управлению и обеспечению качества образования.</a:t>
            </a:r>
          </a:p>
          <a:p>
            <a:r>
              <a:rPr lang="ru-RU" sz="2400" dirty="0"/>
              <a:t> • Основной задачей оценки и критерием оценки выступают не овладение обязательным минимумом содержания, а овладение системой учебных действий с изучаемым учебным материалом: способность к решению учебно- познавательных и учебно-практических задач</a:t>
            </a:r>
          </a:p>
        </p:txBody>
      </p:sp>
    </p:spTree>
    <p:extLst>
      <p:ext uri="{BB962C8B-B14F-4D97-AF65-F5344CB8AC3E}">
        <p14:creationId xmlns:p14="http://schemas.microsoft.com/office/powerpoint/2010/main" val="3486815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DF5DD55-8A47-45B5-8B81-27949DE88247}"/>
              </a:ext>
            </a:extLst>
          </p:cNvPr>
          <p:cNvSpPr/>
          <p:nvPr/>
        </p:nvSpPr>
        <p:spPr>
          <a:xfrm>
            <a:off x="251520" y="335846"/>
            <a:ext cx="85689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Основные изменения в системе оценки образовательных достижений: отечественный и зарубежный опыт (2) </a:t>
            </a:r>
          </a:p>
          <a:p>
            <a:r>
              <a:rPr lang="ru-RU" sz="2400" b="1" dirty="0"/>
              <a:t>• </a:t>
            </a:r>
            <a:r>
              <a:rPr lang="ru-RU" sz="2400" dirty="0"/>
              <a:t>Расширяются объекты оценки: комплексная оценка – ФГОС (предметные, метапредметные и личностные результаты); МСИ – функциональная грамотность и стандарты XXI века.</a:t>
            </a:r>
          </a:p>
          <a:p>
            <a:r>
              <a:rPr lang="ru-RU" sz="2400" dirty="0"/>
              <a:t> • Изменяется инструментарий оценки: переход на компьютерные форматы, введение интерактивных симуляций, оценка стратегий поведения.</a:t>
            </a:r>
          </a:p>
          <a:p>
            <a:r>
              <a:rPr lang="ru-RU" sz="2400" dirty="0"/>
              <a:t> • Меняется система обработки данных: вводятся вероятностные математические модели.</a:t>
            </a:r>
          </a:p>
          <a:p>
            <a:r>
              <a:rPr lang="ru-RU" sz="2400" dirty="0"/>
              <a:t> • К традиционным формам представления результатов добавляются комплексные профили образовательных результатов.</a:t>
            </a:r>
          </a:p>
          <a:p>
            <a:r>
              <a:rPr lang="ru-RU" sz="2400" dirty="0"/>
              <a:t> • Разрабатываются рекомендации для учащихся с разными уровнями подготовки с учетом контекстной </a:t>
            </a:r>
            <a:r>
              <a:rPr lang="ru-RU" sz="2000" dirty="0"/>
              <a:t>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1155058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3E00E9-2EE8-4B19-87EE-C9250713707A}"/>
              </a:ext>
            </a:extLst>
          </p:cNvPr>
          <p:cNvSpPr/>
          <p:nvPr/>
        </p:nvSpPr>
        <p:spPr>
          <a:xfrm>
            <a:off x="179512" y="751344"/>
            <a:ext cx="806489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Чему должны научиться дети (OECD 2030) </a:t>
            </a:r>
          </a:p>
          <a:p>
            <a:r>
              <a:rPr lang="ru-RU" sz="2400" dirty="0"/>
              <a:t>Через оценку качества образования система образования настраивается на новые результаты </a:t>
            </a:r>
            <a:r>
              <a:rPr lang="ru-RU" sz="1600" dirty="0" err="1"/>
              <a:t>Schleicher</a:t>
            </a:r>
            <a:r>
              <a:rPr lang="ru-RU" sz="1600" dirty="0"/>
              <a:t> A., </a:t>
            </a:r>
            <a:r>
              <a:rPr lang="ru-RU" sz="1600" dirty="0" err="1"/>
              <a:t>Ramos</a:t>
            </a:r>
            <a:r>
              <a:rPr lang="ru-RU" sz="1600" dirty="0"/>
              <a:t> G. </a:t>
            </a:r>
            <a:r>
              <a:rPr lang="ru-RU" sz="1600" dirty="0" err="1"/>
              <a:t>Global</a:t>
            </a:r>
            <a:r>
              <a:rPr lang="ru-RU" sz="1600" dirty="0"/>
              <a:t> </a:t>
            </a:r>
            <a:r>
              <a:rPr lang="ru-RU" sz="1600" dirty="0" err="1"/>
              <a:t>competency</a:t>
            </a:r>
            <a:r>
              <a:rPr lang="ru-RU" sz="1600" dirty="0"/>
              <a:t> </a:t>
            </a:r>
            <a:r>
              <a:rPr lang="ru-RU" sz="1600" dirty="0" err="1"/>
              <a:t>for</a:t>
            </a:r>
            <a:r>
              <a:rPr lang="ru-RU" sz="1600" dirty="0"/>
              <a:t> </a:t>
            </a:r>
            <a:r>
              <a:rPr lang="ru-RU" sz="1600" dirty="0" err="1"/>
              <a:t>an</a:t>
            </a:r>
            <a:r>
              <a:rPr lang="ru-RU" sz="1600" dirty="0"/>
              <a:t> </a:t>
            </a:r>
            <a:r>
              <a:rPr lang="ru-RU" sz="1600" dirty="0" err="1"/>
              <a:t>inclusive</a:t>
            </a:r>
            <a:r>
              <a:rPr lang="ru-RU" sz="1600" dirty="0"/>
              <a:t> </a:t>
            </a:r>
            <a:r>
              <a:rPr lang="ru-RU" sz="1600" dirty="0" err="1"/>
              <a:t>world</a:t>
            </a:r>
            <a:r>
              <a:rPr lang="ru-RU" sz="1600" dirty="0"/>
              <a:t> // OECD, 2016. URL: https://www.oecd.org/pisa/aboutpisa/Global-competency-for-an-inclusive-world.pdf </a:t>
            </a:r>
            <a:r>
              <a:rPr lang="ru-RU" sz="2400" dirty="0"/>
              <a:t>Как дети способны действовать</a:t>
            </a:r>
          </a:p>
          <a:p>
            <a:r>
              <a:rPr lang="ru-RU" sz="2400" dirty="0"/>
              <a:t> Предметные </a:t>
            </a:r>
          </a:p>
          <a:p>
            <a:r>
              <a:rPr lang="ru-RU" sz="2400" dirty="0"/>
              <a:t>Межпредметные </a:t>
            </a:r>
          </a:p>
          <a:p>
            <a:r>
              <a:rPr lang="ru-RU" sz="2400" dirty="0"/>
              <a:t>Практические </a:t>
            </a:r>
          </a:p>
          <a:p>
            <a:r>
              <a:rPr lang="ru-RU" sz="2400" dirty="0"/>
              <a:t>Когнитивные и мета-когнитивные </a:t>
            </a:r>
          </a:p>
          <a:p>
            <a:r>
              <a:rPr lang="ru-RU" sz="2400" dirty="0"/>
              <a:t>Социальные и эмоциональные </a:t>
            </a:r>
          </a:p>
          <a:p>
            <a:r>
              <a:rPr lang="ru-RU" sz="2400" dirty="0"/>
              <a:t>Физические и практические </a:t>
            </a:r>
          </a:p>
          <a:p>
            <a:r>
              <a:rPr lang="ru-RU" sz="2400" dirty="0"/>
              <a:t>Способность мобилизовать знания, умения, отношения и ценности, а также проявлять рефлексивный подход к процессу обучения, обеспечивающая возможность взаимодействовать</a:t>
            </a:r>
          </a:p>
        </p:txBody>
      </p:sp>
    </p:spTree>
    <p:extLst>
      <p:ext uri="{BB962C8B-B14F-4D97-AF65-F5344CB8AC3E}">
        <p14:creationId xmlns:p14="http://schemas.microsoft.com/office/powerpoint/2010/main" val="1974215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A2A3A-0776-4E32-A857-262DBF5AB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Новый взгляд на образование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0C1BE18-DF38-4B1D-940A-357E32E2451F}"/>
              </a:ext>
            </a:extLst>
          </p:cNvPr>
          <p:cNvSpPr/>
          <p:nvPr/>
        </p:nvSpPr>
        <p:spPr>
          <a:xfrm>
            <a:off x="539552" y="1720840"/>
            <a:ext cx="7704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Модель оценки функциональной грамотности( PISA)</a:t>
            </a:r>
          </a:p>
          <a:p>
            <a:r>
              <a:rPr lang="ru-RU" sz="2800" dirty="0"/>
              <a:t> Математическая грамотность</a:t>
            </a:r>
          </a:p>
          <a:p>
            <a:r>
              <a:rPr lang="ru-RU" sz="2800" dirty="0"/>
              <a:t> Читательская грамотность </a:t>
            </a:r>
          </a:p>
          <a:p>
            <a:r>
              <a:rPr lang="ru-RU" sz="2800" dirty="0"/>
              <a:t>Решение проблем в сотрудничестве Естественнонаучная грамотность</a:t>
            </a:r>
          </a:p>
          <a:p>
            <a:r>
              <a:rPr lang="ru-RU" sz="2800" dirty="0"/>
              <a:t>Финансовая грамотность</a:t>
            </a:r>
          </a:p>
        </p:txBody>
      </p:sp>
    </p:spTree>
    <p:extLst>
      <p:ext uri="{BB962C8B-B14F-4D97-AF65-F5344CB8AC3E}">
        <p14:creationId xmlns:p14="http://schemas.microsoft.com/office/powerpoint/2010/main" val="436862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6C7474A-0322-46AE-8684-4D37639BBF72}"/>
              </a:ext>
            </a:extLst>
          </p:cNvPr>
          <p:cNvSpPr/>
          <p:nvPr/>
        </p:nvSpPr>
        <p:spPr>
          <a:xfrm>
            <a:off x="467544" y="197346"/>
            <a:ext cx="770485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geneva"/>
              </a:rPr>
              <a:t>Социально‑коммуникативное развитие</a:t>
            </a:r>
            <a:r>
              <a:rPr lang="ru-RU" sz="2400" dirty="0">
                <a:latin typeface="geneva"/>
              </a:rPr>
              <a:t> направлено на присвоение норм и ценностей, принятых в обществе, включая моральные и нравственные ценности; развитие общения и взаимодействия ребёнка с взрослыми и сверстниками; становление самостоятельности, целенаправленности и саморегуляции собственных действий; 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семье, малой родине и Отечеству, представлений о социокультурных ценностях нашего народа, об отечественных традициях и праздниках; формирование основ безопасности в быту, социуме,  природе.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78064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DF44EDD-192E-4D06-8DCD-9F2AA3403F5A}"/>
              </a:ext>
            </a:extLst>
          </p:cNvPr>
          <p:cNvSpPr/>
          <p:nvPr/>
        </p:nvSpPr>
        <p:spPr>
          <a:xfrm>
            <a:off x="323528" y="1859340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Главные детерминанты качества школьного образования </a:t>
            </a:r>
          </a:p>
          <a:p>
            <a:r>
              <a:rPr lang="ru-RU" sz="2800" dirty="0"/>
              <a:t>• Качество школьного образования в основном определяется качеством профессиональной подготовки педагогов (по результатам PISA) </a:t>
            </a:r>
          </a:p>
          <a:p>
            <a:r>
              <a:rPr lang="ru-RU" sz="2800" dirty="0"/>
              <a:t>• Качество образовательных достижений школьников в основном определяется качеством учебных заданий, предлагаемых им педагогами (по результатам ITL, PISA)</a:t>
            </a:r>
          </a:p>
        </p:txBody>
      </p:sp>
    </p:spTree>
    <p:extLst>
      <p:ext uri="{BB962C8B-B14F-4D97-AF65-F5344CB8AC3E}">
        <p14:creationId xmlns:p14="http://schemas.microsoft.com/office/powerpoint/2010/main" val="1110497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3D765B2-2522-4958-B060-9CC3B5822DB6}"/>
              </a:ext>
            </a:extLst>
          </p:cNvPr>
          <p:cNvGraphicFramePr>
            <a:graphicFrameLocks noGrp="1"/>
          </p:cNvGraphicFramePr>
          <p:nvPr/>
        </p:nvGraphicFramePr>
        <p:xfrm>
          <a:off x="0" y="268288"/>
          <a:ext cx="8921750" cy="686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1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9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2013</a:t>
                      </a:r>
                    </a:p>
                  </a:txBody>
                  <a:tcPr marL="91448" marR="91448"/>
                </a:tc>
                <a:tc gridSpan="2">
                  <a:txBody>
                    <a:bodyPr/>
                    <a:lstStyle/>
                    <a:p>
                      <a:r>
                        <a:rPr lang="ru-RU" dirty="0"/>
                        <a:t>2017</a:t>
                      </a:r>
                    </a:p>
                  </a:txBody>
                  <a:tcPr marL="91448" marR="9144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Подпрограммы (направления)</a:t>
                      </a:r>
                    </a:p>
                  </a:txBody>
                  <a:tcPr marL="91448" marR="9144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подпрограмма 1 "</a:t>
                      </a:r>
                      <a:r>
                        <a:rPr lang="ru-RU" sz="18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профессионального</a:t>
                      </a:r>
                    </a:p>
                    <a:p>
                      <a:r>
                        <a:rPr lang="ru-RU" sz="18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образования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";</a:t>
                      </a:r>
                    </a:p>
                    <a:p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подпрограмма 2 "</a:t>
                      </a:r>
                      <a:r>
                        <a:rPr lang="ru-RU" sz="1800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дошкольного, общего</a:t>
                      </a:r>
                    </a:p>
                    <a:p>
                      <a:r>
                        <a:rPr lang="ru-RU" sz="1800" kern="1200" baseline="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и дополнительного образования детей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";</a:t>
                      </a:r>
                    </a:p>
                    <a:p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подпрограмма 3 "</a:t>
                      </a:r>
                      <a:r>
                        <a:rPr lang="ru-RU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системы оценки</a:t>
                      </a:r>
                    </a:p>
                    <a:p>
                      <a:r>
                        <a:rPr lang="ru-RU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качества образования и информационной</a:t>
                      </a:r>
                    </a:p>
                    <a:p>
                      <a:r>
                        <a:rPr lang="ru-RU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прозрачности системы образования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";</a:t>
                      </a:r>
                    </a:p>
                    <a:p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подпрограмма 4 "</a:t>
                      </a:r>
                      <a:r>
                        <a:rPr lang="ru-RU" sz="1800" kern="1200" baseline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Вовлечение молодежи в</a:t>
                      </a:r>
                    </a:p>
                    <a:p>
                      <a:r>
                        <a:rPr lang="ru-RU" sz="1800" kern="1200" baseline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социальную практику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";</a:t>
                      </a:r>
                    </a:p>
                    <a:p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подпрограмма 5 "Обеспечение реализации</a:t>
                      </a:r>
                    </a:p>
                    <a:p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государственной программы "Развитие</a:t>
                      </a:r>
                    </a:p>
                    <a:p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образования" на 2013 - 2020 годы и прочие</a:t>
                      </a:r>
                    </a:p>
                    <a:p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 в области образования"</a:t>
                      </a:r>
                      <a:endParaRPr lang="ru-RU" dirty="0"/>
                    </a:p>
                  </a:txBody>
                  <a:tcPr marL="91448" marR="91448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направление (подпрограмма) "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Реализация (подпрограммы) Программы образовательных программ профессионального образования</a:t>
                      </a:r>
                      <a:r>
                        <a:rPr lang="ru-RU" dirty="0"/>
                        <a:t>"; направление (подпрограмма) "</a:t>
                      </a:r>
                      <a:r>
                        <a:rPr lang="ru-RU" dirty="0">
                          <a:solidFill>
                            <a:srgbClr val="00B050"/>
                          </a:solidFill>
                        </a:rPr>
                        <a:t>Содействие развитию дошкольного и общего образования</a:t>
                      </a:r>
                      <a:r>
                        <a:rPr lang="ru-RU" dirty="0"/>
                        <a:t>"; направление (подпрограмма) "</a:t>
                      </a:r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Развитие дополнительного образования детей </a:t>
                      </a:r>
                      <a:r>
                        <a:rPr lang="ru-RU" dirty="0"/>
                        <a:t>и </a:t>
                      </a:r>
                      <a:r>
                        <a:rPr lang="ru-RU" dirty="0">
                          <a:solidFill>
                            <a:schemeClr val="accent4"/>
                          </a:solidFill>
                        </a:rPr>
                        <a:t>реализация мероприятий молодежной политики</a:t>
                      </a:r>
                      <a:r>
                        <a:rPr lang="ru-RU" dirty="0"/>
                        <a:t>"; направление (подпрограмма) "</a:t>
                      </a:r>
                      <a:r>
                        <a:rPr lang="ru-RU" b="1" dirty="0"/>
                        <a:t>Совершенствование управления системой образования</a:t>
                      </a:r>
                      <a:r>
                        <a:rPr lang="ru-RU" dirty="0"/>
                        <a:t>"; направление (подпрограмма) "Развитие и распространение русского языка как основы гражданской </a:t>
                      </a:r>
                      <a:r>
                        <a:rPr lang="ru-RU" dirty="0" err="1"/>
                        <a:t>самоидентичности</a:t>
                      </a:r>
                      <a:r>
                        <a:rPr lang="ru-RU" dirty="0"/>
                        <a:t> и языка международного диалога"</a:t>
                      </a:r>
                    </a:p>
                  </a:txBody>
                  <a:tcPr marL="91448" marR="9144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47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>
            <a:extLst>
              <a:ext uri="{FF2B5EF4-FFF2-40B4-BE49-F238E27FC236}">
                <a16:creationId xmlns:a16="http://schemas.microsoft.com/office/drawing/2014/main" id="{54946427-70A6-4718-B1F4-DB607CA6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92163"/>
          </a:xfrm>
        </p:spPr>
        <p:txBody>
          <a:bodyPr/>
          <a:lstStyle/>
          <a:p>
            <a:pPr algn="ctr"/>
            <a:r>
              <a:rPr lang="ru-RU" altLang="ru-RU"/>
              <a:t>2013 год</a:t>
            </a:r>
          </a:p>
        </p:txBody>
      </p:sp>
      <p:sp>
        <p:nvSpPr>
          <p:cNvPr id="74755" name="Прямоугольник 3">
            <a:extLst>
              <a:ext uri="{FF2B5EF4-FFF2-40B4-BE49-F238E27FC236}">
                <a16:creationId xmlns:a16="http://schemas.microsoft.com/office/drawing/2014/main" id="{5D987132-5ED8-4208-AEF4-F4551B4D3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9788" y="657225"/>
            <a:ext cx="2271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Задачи Программы</a:t>
            </a:r>
          </a:p>
        </p:txBody>
      </p:sp>
      <p:sp>
        <p:nvSpPr>
          <p:cNvPr id="74756" name="Прямоугольник 4">
            <a:extLst>
              <a:ext uri="{FF2B5EF4-FFF2-40B4-BE49-F238E27FC236}">
                <a16:creationId xmlns:a16="http://schemas.microsoft.com/office/drawing/2014/main" id="{B4F8646B-8C9D-47E3-999A-51445040D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1036638"/>
            <a:ext cx="841851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ru-RU" sz="1800">
                <a:latin typeface="Arial" panose="020B0604020202020204" pitchFamily="34" charset="0"/>
              </a:rPr>
              <a:t>формирование гибкой, подотчетной обществу системы непрерывного образования, развивающей человеческий потенциал, обеспечивающей текущие и перспективные потребности социально-экономического развития Российской Федерации;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ru-RU" sz="1800">
                <a:latin typeface="Arial" panose="020B0604020202020204" pitchFamily="34" charset="0"/>
              </a:rPr>
              <a:t>развитие инфраструктуры и организационноэкономических механизмов, обеспечивающих максимально равную доступность услуг дошкольного, общего, дополнительного образования детей;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ru-RU" sz="1800">
                <a:latin typeface="Arial" panose="020B0604020202020204" pitchFamily="34" charset="0"/>
              </a:rPr>
              <a:t>модернизация образовательных программ в системах дошкольного, общего и дополнительного образования детей, направленная на достижение современного качества учебных результатов и результатов социализации;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ru-RU" sz="1800">
                <a:latin typeface="Arial" panose="020B0604020202020204" pitchFamily="34" charset="0"/>
              </a:rPr>
              <a:t>создание современной системы оценки качества образования на основе принципов открытости, объективности, прозрачности, общественнопрофессионального участия;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ru-RU" sz="1800">
                <a:latin typeface="Arial" panose="020B0604020202020204" pitchFamily="34" charset="0"/>
              </a:rPr>
              <a:t>обеспечение эффективной системы по социализации и самореализации молодежи, развитию потенциала молодежи</a:t>
            </a:r>
          </a:p>
        </p:txBody>
      </p:sp>
    </p:spTree>
    <p:extLst>
      <p:ext uri="{BB962C8B-B14F-4D97-AF65-F5344CB8AC3E}">
        <p14:creationId xmlns:p14="http://schemas.microsoft.com/office/powerpoint/2010/main" val="1275040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17ECF0F-6D7D-4EAE-9C03-DC86A0E4AE89}"/>
              </a:ext>
            </a:extLst>
          </p:cNvPr>
          <p:cNvGraphicFramePr>
            <a:graphicFrameLocks noGrp="1"/>
          </p:cNvGraphicFramePr>
          <p:nvPr/>
        </p:nvGraphicFramePr>
        <p:xfrm>
          <a:off x="177800" y="1025525"/>
          <a:ext cx="8743950" cy="494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7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6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2013</a:t>
                      </a: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2017</a:t>
                      </a:r>
                    </a:p>
                  </a:txBody>
                  <a:tcPr marL="91455" marR="9145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Цели</a:t>
                      </a:r>
                    </a:p>
                  </a:txBody>
                  <a:tcPr marL="91455" marR="9145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высокого качества российского</a:t>
                      </a:r>
                    </a:p>
                    <a:p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образования в соответствии с меняющимися</a:t>
                      </a:r>
                    </a:p>
                    <a:p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запросами населениями и перспективными</a:t>
                      </a:r>
                    </a:p>
                    <a:p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задачами развития российского общества и</a:t>
                      </a:r>
                    </a:p>
                    <a:p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экономики;</a:t>
                      </a:r>
                    </a:p>
                    <a:p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эффективности реализации</a:t>
                      </a:r>
                    </a:p>
                    <a:p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молодежной политики в интересах</a:t>
                      </a:r>
                    </a:p>
                    <a:p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инновационного социально ориентированного</a:t>
                      </a:r>
                    </a:p>
                    <a:p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развития страны</a:t>
                      </a:r>
                      <a:endParaRPr lang="ru-RU" dirty="0"/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цель 1 - качество образования….; </a:t>
                      </a:r>
                    </a:p>
                    <a:p>
                      <a:r>
                        <a:rPr lang="ru-RU" dirty="0"/>
                        <a:t>цель 2 - доступность образования…; </a:t>
                      </a:r>
                    </a:p>
                    <a:p>
                      <a:r>
                        <a:rPr lang="ru-RU" dirty="0"/>
                        <a:t>цель 3 - </a:t>
                      </a:r>
                      <a:r>
                        <a:rPr lang="ru-RU" dirty="0" err="1"/>
                        <a:t>онлайн-образование</a:t>
                      </a:r>
                      <a:r>
                        <a:rPr lang="ru-RU" dirty="0"/>
                        <a:t> </a:t>
                      </a:r>
                    </a:p>
                  </a:txBody>
                  <a:tcPr marL="91455" marR="914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74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>
            <a:extLst>
              <a:ext uri="{FF2B5EF4-FFF2-40B4-BE49-F238E27FC236}">
                <a16:creationId xmlns:a16="http://schemas.microsoft.com/office/drawing/2014/main" id="{F0650143-EDD6-4BDA-A7AE-6D7EED647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8" y="0"/>
            <a:ext cx="7886700" cy="869950"/>
          </a:xfrm>
        </p:spPr>
        <p:txBody>
          <a:bodyPr/>
          <a:lstStyle/>
          <a:p>
            <a:r>
              <a:rPr lang="ru-RU" altLang="ru-RU"/>
              <a:t>2017 год</a:t>
            </a:r>
          </a:p>
        </p:txBody>
      </p:sp>
      <p:sp>
        <p:nvSpPr>
          <p:cNvPr id="75779" name="Содержимое 2">
            <a:extLst>
              <a:ext uri="{FF2B5EF4-FFF2-40B4-BE49-F238E27FC236}">
                <a16:creationId xmlns:a16="http://schemas.microsoft.com/office/drawing/2014/main" id="{EE176658-15BD-480D-8FBF-93B206252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6600"/>
            <a:ext cx="8977313" cy="588645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1600" b="1"/>
              <a:t>цель 1 - качество образования</a:t>
            </a:r>
            <a:r>
              <a:rPr lang="ru-RU" altLang="ru-RU" sz="1600"/>
              <a:t>,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1600"/>
              <a:t>которое характеризуется: </a:t>
            </a:r>
          </a:p>
          <a:p>
            <a:r>
              <a:rPr lang="ru-RU" altLang="ru-RU" sz="1600"/>
              <a:t>сохранением лидирующих позиций Российской Федерации в международном исследовании качества чтения и понимания текста (PIRLS), а также в международном исследовании качества математического и естественно-научного образования (TIMSS); </a:t>
            </a:r>
          </a:p>
          <a:p>
            <a:r>
              <a:rPr lang="ru-RU" altLang="ru-RU" sz="1600"/>
              <a:t>повышением позиций Российской Федерации в международной программе по оценке образовательных достижений учащихся (PISA) не ниже 20 места в 2025 году, в том числе: сохранением позиций Российской Федерации в 2018 году по естественно-научной грамотности (диапазон 30 - 34 места), по читательской грамотности (диапазон 19 - 30 места) и повышением позиций Российской Федерации в 2021 году по естественно-научной грамотности не ниже 30 места, по читательской грамотности не ниже 25 места, по математической грамотности - не ниже 22 места; </a:t>
            </a:r>
          </a:p>
          <a:p>
            <a:r>
              <a:rPr lang="ru-RU" altLang="ru-RU" sz="1600"/>
              <a:t>увеличением удельного веса численности выпускников, трудоустроившихся в течение календарного года, следующего за годом выпуска, в общей численности выпускников образовательной организации, обучавшихся по образовательным программам среднего профессионального образования, в 2018 году - до 51 процента, в 2019 году - до 53 процентов, в 2020 году - до 54 процентов, в 2021 году - до 55 процентов, в 2022 году - до 56 процентов, в 2023 году - до 57 процентов, в 2024 году - до 58 процентов, в 2025 году - до 59 процентов; </a:t>
            </a:r>
          </a:p>
          <a:p>
            <a:r>
              <a:rPr lang="ru-RU" altLang="ru-RU" sz="1600"/>
              <a:t>увеличением количества ведущих российских университетов, входящих не менее 2 лет подряд в топ-100 мировых рейтингов университетов в 2018 - 2019 годах - не менее 5 ведущих российских университетов, в 2020 году - не менее 6, в 2021 году - не менее 7, в 2022 - 2023 годах - не менее 8, в 2024 году - не менее 9, в 2025 - году не менее 10;</a:t>
            </a:r>
          </a:p>
        </p:txBody>
      </p:sp>
    </p:spTree>
    <p:extLst>
      <p:ext uri="{BB962C8B-B14F-4D97-AF65-F5344CB8AC3E}">
        <p14:creationId xmlns:p14="http://schemas.microsoft.com/office/powerpoint/2010/main" val="2431830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>
            <a:extLst>
              <a:ext uri="{FF2B5EF4-FFF2-40B4-BE49-F238E27FC236}">
                <a16:creationId xmlns:a16="http://schemas.microsoft.com/office/drawing/2014/main" id="{F902520C-BFD9-41C7-8011-2E35ED8EE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8" y="0"/>
            <a:ext cx="7886700" cy="869950"/>
          </a:xfrm>
        </p:spPr>
        <p:txBody>
          <a:bodyPr/>
          <a:lstStyle/>
          <a:p>
            <a:r>
              <a:rPr lang="ru-RU" altLang="ru-RU"/>
              <a:t>2017 год</a:t>
            </a:r>
          </a:p>
        </p:txBody>
      </p:sp>
      <p:sp>
        <p:nvSpPr>
          <p:cNvPr id="76803" name="Содержимое 2">
            <a:extLst>
              <a:ext uri="{FF2B5EF4-FFF2-40B4-BE49-F238E27FC236}">
                <a16:creationId xmlns:a16="http://schemas.microsoft.com/office/drawing/2014/main" id="{D67197A4-6E63-4F47-A7F9-1F0B20844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6600"/>
            <a:ext cx="8977313" cy="588645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1600" b="1"/>
              <a:t>цель 2 - доступность образования,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1600"/>
              <a:t>которая характеризуется: </a:t>
            </a:r>
          </a:p>
          <a:p>
            <a:r>
              <a:rPr lang="ru-RU" altLang="ru-RU" sz="1600"/>
              <a:t>доступностью дошкольного образования для детей в возрасте от 2 месяцев до 3 лет в 2018 году - 84,77 процента, в 2019 году - 94,02 процента, в 2020 - 2025 годах - 100 процентов, от 3 до 7 лет - сохранение и обеспечение 100 процентов; </a:t>
            </a:r>
          </a:p>
          <a:p>
            <a:r>
              <a:rPr lang="ru-RU" altLang="ru-RU" sz="1600"/>
              <a:t>созданием условий, соответствующих основным современным требованиям (в соответствии с федеральными государственными образовательными стандартами), обучающимся в государственных и муниципальных общеобразовательных организациях; </a:t>
            </a:r>
          </a:p>
          <a:p>
            <a:r>
              <a:rPr lang="ru-RU" altLang="ru-RU" sz="1600"/>
              <a:t>долей занятого населения в возрасте от 25 до 65 лет, прошедшего повышение квалификации и (или) профессиональную подготовку, в общей численности занятого в области экономики населения этой возрастной группы, которая составит в 2018 - 2025 годах не менее 37 процентов ежегодно; </a:t>
            </a:r>
          </a:p>
          <a:p>
            <a:r>
              <a:rPr lang="ru-RU" altLang="ru-RU" sz="1600"/>
              <a:t>увеличением охвата детей в возрасте от 5 до 18 лет программами дополнительного образования в 2018 году не менее 71 процента, в 2019 году - не менее 73 процентов, в 2020 - 2025 годах - не менее 75 процентов;</a:t>
            </a:r>
          </a:p>
        </p:txBody>
      </p:sp>
    </p:spTree>
    <p:extLst>
      <p:ext uri="{BB962C8B-B14F-4D97-AF65-F5344CB8AC3E}">
        <p14:creationId xmlns:p14="http://schemas.microsoft.com/office/powerpoint/2010/main" val="2757190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1">
            <a:extLst>
              <a:ext uri="{FF2B5EF4-FFF2-40B4-BE49-F238E27FC236}">
                <a16:creationId xmlns:a16="http://schemas.microsoft.com/office/drawing/2014/main" id="{03DA2C42-CCE3-48D5-9148-80D0B4FF8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8" y="0"/>
            <a:ext cx="7886700" cy="869950"/>
          </a:xfrm>
        </p:spPr>
        <p:txBody>
          <a:bodyPr/>
          <a:lstStyle/>
          <a:p>
            <a:r>
              <a:rPr lang="ru-RU" altLang="ru-RU"/>
              <a:t>2017 год</a:t>
            </a:r>
          </a:p>
        </p:txBody>
      </p:sp>
      <p:sp>
        <p:nvSpPr>
          <p:cNvPr id="77827" name="Содержимое 2">
            <a:extLst>
              <a:ext uri="{FF2B5EF4-FFF2-40B4-BE49-F238E27FC236}">
                <a16:creationId xmlns:a16="http://schemas.microsoft.com/office/drawing/2014/main" id="{518977DE-E9FF-4A42-BF69-FF0F2AACE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12775"/>
            <a:ext cx="9144000" cy="601027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1600" b="1" dirty="0"/>
              <a:t>цель 3 - онлайн-образование,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1600" dirty="0"/>
              <a:t>которое характеризуется</a:t>
            </a:r>
          </a:p>
          <a:p>
            <a:r>
              <a:rPr lang="ru-RU" altLang="ru-RU" sz="1600" dirty="0"/>
              <a:t> </a:t>
            </a:r>
            <a:r>
              <a:rPr lang="ru-RU" altLang="ru-RU" sz="1600" i="1" dirty="0"/>
              <a:t>увеличением численности прошедших обучение на онлайн-курсах </a:t>
            </a:r>
            <a:r>
              <a:rPr lang="ru-RU" altLang="ru-RU" sz="1600" dirty="0"/>
              <a:t>и составит в 2018 году не менее 1525,5 тыс. человек (в том числе учащихся общеобразовательных организаций - 600 тыс. человек, студентов профессиональных образовательных организаций и образовательных организаций высшего образования - 920 тыс. человек, обучающихся в онлайн-школе на русском языке - 5,5 тыс. человек), в 2019 году - 3057,2 тыс. человек (в том числе учащихся общеобразовательных организаций - 1500 тыс. человек, студентов профессиональных образовательных организаций и образовательных организаций высшего образования - 1550 тыс. человек, обучающихся в онлайн-школе на русском языке - 7,2 тыс. человек), в 2020 году - 6010 тыс. человек (в том числе учащихся общеобразовательных организаций - 2900 тыс. человек, студентов профессиональных образовательных организаций и образовательных организаций высшего образования - 3100 тыс. человек, обучающихся в онлайн-школе на русском языке - 10 тыс. человек), в 2021 году - 7000 тыс. человек (в том числе учащихся общеобразовательных организаций - 3300 тыс. человек, студентов профессиональных образовательных организаций и образовательных организаций высшего образования - 3700 тыс. человек), в 2022 году - 8000 тыс. человек (в том числе учащихся общеобразовательных организаций - 3900 тыс. человек, студентов профессиональных образовательных организаций и образовательных организаций высшего образования - 4100 тыс. </a:t>
            </a:r>
            <a:r>
              <a:rPr lang="ru-RU" altLang="ru-RU" sz="1600" dirty="0" err="1"/>
              <a:t>человекв</a:t>
            </a:r>
            <a:r>
              <a:rPr lang="ru-RU" altLang="ru-RU" sz="1600" dirty="0"/>
              <a:t> 2025 году - 11000 тыс. человек (в том числе учащихся общеобразовательных организаций - 6000 тыс. человек, студентов профессиональных образовательных организаций и образовательных организаций высшего образования - 5000 тыс. человек)</a:t>
            </a:r>
          </a:p>
        </p:txBody>
      </p:sp>
    </p:spTree>
    <p:extLst>
      <p:ext uri="{BB962C8B-B14F-4D97-AF65-F5344CB8AC3E}">
        <p14:creationId xmlns:p14="http://schemas.microsoft.com/office/powerpoint/2010/main" val="1536019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>
            <a:extLst>
              <a:ext uri="{FF2B5EF4-FFF2-40B4-BE49-F238E27FC236}">
                <a16:creationId xmlns:a16="http://schemas.microsoft.com/office/drawing/2014/main" id="{B9FBF699-719F-4A91-9AB6-E9EE10A77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Целевые индикаторы 2013</a:t>
            </a:r>
          </a:p>
        </p:txBody>
      </p:sp>
      <p:sp>
        <p:nvSpPr>
          <p:cNvPr id="79875" name="Содержимое 2">
            <a:extLst>
              <a:ext uri="{FF2B5EF4-FFF2-40B4-BE49-F238E27FC236}">
                <a16:creationId xmlns:a16="http://schemas.microsoft.com/office/drawing/2014/main" id="{9A52C4E1-8EE5-49F0-BD84-8CBB31110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1800"/>
              <a:t>удельный вес численности населения в возрасте 5 -18 лет, охваченного образованием, в общей численности населения в возрасте 5 - 18 лет;</a:t>
            </a:r>
          </a:p>
          <a:p>
            <a:r>
              <a:rPr lang="ru-RU" altLang="ru-RU" sz="1800"/>
              <a:t>доступность дошкольного образования (отношение численности детей 3 - 7 лет, которым предоставлена возможность получать услуги дошкольного образования, к численности детей в возрасте 3 - 7 лет, скорректированной на численность детей в возрасте 5 - 7 лет, обучающихся в школе);</a:t>
            </a:r>
          </a:p>
          <a:p>
            <a:r>
              <a:rPr lang="ru-RU" altLang="ru-RU" sz="1800"/>
              <a:t>отношение среднего балла единого государственного экзамена (в расчете на 1 предмет) в 1О процентах школ с лучшими результатами единого государственного экзамена к среднему баллу единого государственного экзамена (в расчете на 1предмет)в10 процентах школ с худшими результатами единого государственного экзамена;</a:t>
            </a:r>
          </a:p>
          <a:p>
            <a:r>
              <a:rPr lang="ru-RU" altLang="ru-RU" sz="1800"/>
              <a:t>удельный вес численности обучающихся государственных (муниципальных) общеобразовательных организаций, которым предоставлена возможность обучаться в соответствии с основными современными требованиями, в общей численности обучающихся…</a:t>
            </a:r>
          </a:p>
        </p:txBody>
      </p:sp>
    </p:spTree>
    <p:extLst>
      <p:ext uri="{BB962C8B-B14F-4D97-AF65-F5344CB8AC3E}">
        <p14:creationId xmlns:p14="http://schemas.microsoft.com/office/powerpoint/2010/main" val="3719230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F3F1E0E-5C28-4CEA-B1F5-A2BE72101E58}"/>
              </a:ext>
            </a:extLst>
          </p:cNvPr>
          <p:cNvGraphicFramePr>
            <a:graphicFrameLocks noGrp="1"/>
          </p:cNvGraphicFramePr>
          <p:nvPr/>
        </p:nvGraphicFramePr>
        <p:xfrm>
          <a:off x="188913" y="725488"/>
          <a:ext cx="8743950" cy="4399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7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6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737">
                <a:tc>
                  <a:txBody>
                    <a:bodyPr/>
                    <a:lstStyle/>
                    <a:p>
                      <a:r>
                        <a:rPr lang="ru-RU" sz="1800" dirty="0"/>
                        <a:t>2013</a:t>
                      </a:r>
                    </a:p>
                  </a:txBody>
                  <a:tcPr marL="91455" marR="91455" marT="45707" marB="45707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2017</a:t>
                      </a:r>
                    </a:p>
                  </a:txBody>
                  <a:tcPr marL="91455" marR="91455" marT="45707" marB="4570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3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Целевые показатели</a:t>
                      </a:r>
                    </a:p>
                  </a:txBody>
                  <a:tcPr marL="91455" marR="91455" marT="45707" marB="4570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2850">
                <a:tc>
                  <a:txBody>
                    <a:bodyPr/>
                    <a:lstStyle/>
                    <a:p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Целевые индикаторы</a:t>
                      </a:r>
                    </a:p>
                    <a:p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показатели</a:t>
                      </a:r>
                      <a:endParaRPr lang="ru-RU" sz="1800" dirty="0"/>
                    </a:p>
                  </a:txBody>
                  <a:tcPr marL="91455" marR="91455" marT="45707" marB="45707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приложение № 17 "Перечень целевых показателей (индикаторов), интегрируемых в </a:t>
                      </a:r>
                      <a:r>
                        <a:rPr lang="ru-RU" sz="1800" dirty="0" err="1"/>
                        <a:t>пилотные</a:t>
                      </a:r>
                      <a:r>
                        <a:rPr lang="ru-RU" sz="1800" dirty="0"/>
                        <a:t> государственные программы федеральных целевых программ (до утверждения проектов (программ) и (или) ведомственных целевых программ, в рамках которых предусматривается реализация мероприятий завершенных федеральных целевых программ)«</a:t>
                      </a:r>
                    </a:p>
                    <a:p>
                      <a:endParaRPr lang="ru-RU" sz="1800" dirty="0"/>
                    </a:p>
                    <a:p>
                      <a:endParaRPr lang="ru-RU" sz="1800" dirty="0"/>
                    </a:p>
                    <a:p>
                      <a:endParaRPr lang="ru-RU" sz="1800" dirty="0"/>
                    </a:p>
                  </a:txBody>
                  <a:tcPr marL="91455" marR="91455" marT="45707" marB="4570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051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>
            <a:extLst>
              <a:ext uri="{FF2B5EF4-FFF2-40B4-BE49-F238E27FC236}">
                <a16:creationId xmlns:a16="http://schemas.microsoft.com/office/drawing/2014/main" id="{E89F5F15-D4D6-40AB-B8EF-39389E380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4" t="33646" r="10542" b="35234"/>
          <a:stretch>
            <a:fillRect/>
          </a:stretch>
        </p:blipFill>
        <p:spPr bwMode="auto">
          <a:xfrm>
            <a:off x="90488" y="180975"/>
            <a:ext cx="8972550" cy="636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486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922906-942A-45E8-856B-0F30467C0FE5}"/>
              </a:ext>
            </a:extLst>
          </p:cNvPr>
          <p:cNvSpPr/>
          <p:nvPr/>
        </p:nvSpPr>
        <p:spPr>
          <a:xfrm>
            <a:off x="323528" y="1028343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</a:rPr>
              <a:t>Познавательное развитие</a:t>
            </a:r>
            <a:r>
              <a:rPr lang="ru-RU" sz="2400" dirty="0">
                <a:latin typeface="Times New Roman" panose="02020603050405020304" pitchFamily="18" charset="0"/>
              </a:rPr>
              <a:t> предполагает развитие любознательности и познавательной мотивации; формирование познавательных действий, становление сознания; развитие воображения и творческой активности; 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планете Земля как общем доме людей, об особенностях её природы, многообразии стран и народов мира.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53548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3">
            <a:extLst>
              <a:ext uri="{FF2B5EF4-FFF2-40B4-BE49-F238E27FC236}">
                <a16:creationId xmlns:a16="http://schemas.microsoft.com/office/drawing/2014/main" id="{820979B5-FBE5-45BD-9608-BB56AB7A9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6" t="33925" r="19290" b="35374"/>
          <a:stretch>
            <a:fillRect/>
          </a:stretch>
        </p:blipFill>
        <p:spPr bwMode="auto">
          <a:xfrm>
            <a:off x="0" y="-9525"/>
            <a:ext cx="9109075" cy="6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568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>
            <a:extLst>
              <a:ext uri="{FF2B5EF4-FFF2-40B4-BE49-F238E27FC236}">
                <a16:creationId xmlns:a16="http://schemas.microsoft.com/office/drawing/2014/main" id="{8E3C8F1C-6C90-48ED-BA96-AD3EBB130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0" t="33784" r="12561" b="51505"/>
          <a:stretch>
            <a:fillRect/>
          </a:stretch>
        </p:blipFill>
        <p:spPr bwMode="auto">
          <a:xfrm>
            <a:off x="0" y="65088"/>
            <a:ext cx="9113838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741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Содержимое 2">
            <a:extLst>
              <a:ext uri="{FF2B5EF4-FFF2-40B4-BE49-F238E27FC236}">
                <a16:creationId xmlns:a16="http://schemas.microsoft.com/office/drawing/2014/main" id="{44278437-F5E8-415B-826A-84E866B06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425" y="989013"/>
            <a:ext cx="7886700" cy="4351337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sz="2400" dirty="0"/>
              <a:t>2018 год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2400" dirty="0"/>
              <a:t>тематика конкурсов :</a:t>
            </a:r>
          </a:p>
          <a:p>
            <a:r>
              <a:rPr lang="ru-RU" altLang="ru-RU" sz="2400" b="1" i="1" dirty="0"/>
              <a:t>Поддержка детского и юношеского чтения.</a:t>
            </a:r>
            <a:endParaRPr lang="ru-RU" altLang="ru-RU" sz="2400" dirty="0"/>
          </a:p>
          <a:p>
            <a:r>
              <a:rPr lang="ru-RU" altLang="ru-RU" sz="2400" b="1" i="1" dirty="0"/>
              <a:t>Развитие внеурочной деятельности обучающихся в условиях сельской школы.</a:t>
            </a:r>
            <a:endParaRPr lang="ru-RU" altLang="ru-RU" sz="2400" dirty="0"/>
          </a:p>
          <a:p>
            <a:r>
              <a:rPr lang="ru-RU" altLang="ru-RU" sz="2400" b="1" i="1" dirty="0"/>
              <a:t>Инновации в школьном естественно-научном и инженерно-математическом образовании.</a:t>
            </a:r>
            <a:endParaRPr lang="ru-RU" altLang="ru-RU" sz="2400" dirty="0"/>
          </a:p>
          <a:p>
            <a:r>
              <a:rPr lang="ru-RU" altLang="ru-RU" sz="2400" b="1" i="1" dirty="0"/>
              <a:t>Внутришкольная система оценки индивидуальных образовательных достижений обучающихся.</a:t>
            </a:r>
            <a:endParaRPr lang="ru-RU" altLang="ru-RU" sz="2400" dirty="0"/>
          </a:p>
          <a:p>
            <a:r>
              <a:rPr lang="ru-RU" altLang="ru-RU" sz="2400" b="1" i="1" dirty="0"/>
              <a:t>Цифровая образовательная среда и электронное обучение в образовательной организации.</a:t>
            </a:r>
            <a:endParaRPr lang="ru-RU" altLang="ru-RU" sz="2400" dirty="0"/>
          </a:p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98341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F441BE-CED2-42E2-8192-EB253ABF7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620C578-7EB6-4821-B56C-879F47DCE80F}" type="slidenum">
              <a:rPr lang="ru-RU" altLang="ru-RU">
                <a:solidFill>
                  <a:srgbClr val="898989"/>
                </a:solidFill>
              </a:rPr>
              <a:pPr/>
              <a:t>33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183299" name="Rectangle 1">
            <a:extLst>
              <a:ext uri="{FF2B5EF4-FFF2-40B4-BE49-F238E27FC236}">
                <a16:creationId xmlns:a16="http://schemas.microsoft.com/office/drawing/2014/main" id="{0F6D4ED0-EA37-4ED2-BC27-89DFE6740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0"/>
            <a:ext cx="774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ru-RU" altLang="ru-RU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Набор первичных индикаторов и показателей (не менее 20 количественных индикаторов и показателей, не менее10 качественных индикаторов состояния)</a:t>
            </a:r>
            <a:endParaRPr lang="ru-RU" altLang="ru-RU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AF21029-F6D1-456B-9DEE-310B0B83D667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620713"/>
          <a:ext cx="8856662" cy="6234111"/>
        </p:xfrm>
        <a:graphic>
          <a:graphicData uri="http://schemas.openxmlformats.org/drawingml/2006/table">
            <a:tbl>
              <a:tblPr/>
              <a:tblGrid>
                <a:gridCol w="507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7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1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4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Индикаторы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Показатель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0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Соответствие локальных актов, регламентирующих образовательную деятельность в общеобразовательной организации, требованиям ФГОС ОО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Не менее 100 %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Соответствие локальных актов требованиям ФГОС ООО, устанавливающих требования к объектам инфраструктуры общеобразовательной организации с учётом требований к минимальной оснащённости (об информационно-библиотечном центре, физкультурно–оздоровительном центре и др.)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Не менее 100 %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7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Укомплектованность общеобразовательной организации педагогическими, руководящими работниками с указанием вакансий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100 %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4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Доля педагогических и руководящих работников, прошедших обучение по программам дополнительного профессионального образования по реализации ФГОС ООО (в целом от общего количества педагогических и руководящих работников)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Не менее 80 %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3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Доля учителей, использующих УМК, соответствующие требованиям ФГОС ООО (от количества педагогических работников, реализующих ФГОС ООО)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Не менее 100 %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3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Доля учителей, разработавших рабочие программы в соответствии с требованиями ФГОС ООО (от количества педагогических работников, реализующих ФГОС ООО)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Не менее 100 %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4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Доля учителей, разработавших рабочие программы внеурочной деятельности в соответствии с требованиями ФГОС ООО (от количества педагогических работников, реализующих ФГОС ООО)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Не менее 100 %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7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Доля учителей, применяющих проектные технологии (от количества педагогических работников, реализующих ФГОС ООО)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Не менее 70 %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3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Доля учителей, использующих приёмы организации учебно-исследовательской деятельности (от количества педагогических работников, реализующих ФГОС ООО)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Не менее 70 %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07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Доля учителей, применяющих электронные УМК (от количества педагогических работников, реализующих ФГОС ООО)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Не менее 70 %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33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Доля учителей, применяющих дистанционные образовательные порталы для организации дистанционных курсов (от количества педагогических работников, реализующих ФГОС ООО)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Не менее 70 %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07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Доля учителей, применяющих творческие работы (от количества педагогических работников, реализующих ФГОС ООО)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Не менее 80 %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33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Доля учителей, применяющих карту наблюдений динамики достижений обучающихся (от количества педагогических работников, реализующих ФГОС ООО)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Не менее 80 %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07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Доля учителей, применяющих метод проектов (от количества педагогических работников, реализующих ФГОС ООО)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Не менее 80 %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07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Соответствие структуры программы требованиям ФГОС ООО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Соответствует/ не соответствует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07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Соответствие планируемых результатов развития УУД требованиям ФГОС ООО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Соответствует/ не соответствует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07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Комплексная система оценки достижения планируемых результатов освоения ООП ООО в соответствии с требованиями ФГОС ООО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Соответствует/ не соответствует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60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Процент обучающихся, осваивающих ООП ООО, имеющих динамику предметных результатов (данные за последние 3 учебных года)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Не менее 50 %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60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Процент обучающихся, осваивающих ООП ООО, имеющих динамику метапредметных результатов (данные за последние 3 учебных года)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Не менее 50 %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160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Процент обучающихся, осваивающих ООП ООО, имеющих динамику личностных результатов (данные за последние 3 учебных года)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Не менее 50 %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7554912"/>
      </p:ext>
    </p:extLst>
  </p:cSld>
  <p:clrMapOvr>
    <a:masterClrMapping/>
  </p:clrMapOvr>
  <p:transition>
    <p:strips dir="r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04863"/>
            <a:ext cx="8964488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2165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08912" cy="580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5738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20472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5663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748464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4929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060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604447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560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03A57FF-E134-4A1F-B517-C08E62334212}"/>
              </a:ext>
            </a:extLst>
          </p:cNvPr>
          <p:cNvSpPr/>
          <p:nvPr/>
        </p:nvSpPr>
        <p:spPr>
          <a:xfrm>
            <a:off x="467544" y="1997839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</a:rPr>
              <a:t>Речевое развитие</a:t>
            </a:r>
            <a:r>
              <a:rPr lang="ru-RU" sz="2800" dirty="0">
                <a:latin typeface="Times New Roman" panose="02020603050405020304" pitchFamily="18" charset="0"/>
              </a:rPr>
              <a:t> включает владение речью как средством общения; обогащение активного словаря; развитие связной, грамматически правильной диалогической и монологической речи; развитие звуковой и интонационной культуры речи, фонематического слуха; формирование звуковой аналитико-синтетической активности как предпосылки обучения грамоте.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788280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988840"/>
            <a:ext cx="7704856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Материалы по конвергентно-ориентированному подходу в образовании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4365104"/>
            <a:ext cx="6264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linkClick r:id="rId2"/>
              </a:rPr>
              <a:t>https://mcrkpo.ru/help/fields/22.html</a:t>
            </a:r>
            <a:endParaRPr lang="ru-RU" sz="2800" dirty="0"/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991768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Заголовок 1">
            <a:extLst>
              <a:ext uri="{FF2B5EF4-FFF2-40B4-BE49-F238E27FC236}">
                <a16:creationId xmlns:a16="http://schemas.microsoft.com/office/drawing/2014/main" id="{808D0810-E7E0-4EA8-BA6E-90AAF47C3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Механизмы решения проблем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643A44E9-0B56-4928-B085-52AEF4F17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x-none"/>
              <a:t>усовершенствовать систему внутришкольного обучения преподавателей через организацию постоянно действующих мастер</a:t>
            </a:r>
            <a:r>
              <a:rPr lang="ru-RU" dirty="0"/>
              <a:t>-</a:t>
            </a:r>
            <a:r>
              <a:rPr lang="x-none"/>
              <a:t>классов, мастерских, инструктивно</a:t>
            </a:r>
            <a:r>
              <a:rPr lang="ru-RU" dirty="0"/>
              <a:t>-</a:t>
            </a:r>
            <a:r>
              <a:rPr lang="x-none"/>
              <a:t>методических совещаний, методических консультаций, изучение и обобщение опыта преподавателей</a:t>
            </a:r>
            <a:r>
              <a:rPr lang="ru-RU" dirty="0"/>
              <a:t>,</a:t>
            </a:r>
            <a:r>
              <a:rPr lang="x-none"/>
              <a:t> эффективно реализующих системно</a:t>
            </a:r>
            <a:r>
              <a:rPr lang="ru-RU" dirty="0"/>
              <a:t>-</a:t>
            </a:r>
            <a:r>
              <a:rPr lang="x-none"/>
              <a:t>деятельностны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x-none"/>
              <a:t>подход при организации образовательного процесса в идеологии ФГОС;</a:t>
            </a:r>
            <a:endParaRPr lang="ru-RU" dirty="0"/>
          </a:p>
          <a:p>
            <a:pPr fontAlgn="auto">
              <a:spcAft>
                <a:spcPts val="0"/>
              </a:spcAft>
              <a:defRPr/>
            </a:pPr>
            <a:r>
              <a:rPr lang="x-none"/>
              <a:t>обеспечить информационную открытость для всех участников образовательного процесса с включением родительской общественности;</a:t>
            </a:r>
            <a:endParaRPr lang="ru-RU" dirty="0"/>
          </a:p>
          <a:p>
            <a:pPr fontAlgn="auto">
              <a:spcAft>
                <a:spcPts val="0"/>
              </a:spcAft>
              <a:defRPr/>
            </a:pPr>
            <a:r>
              <a:rPr lang="x-none"/>
              <a:t>оптимизировать управленческие решения, унифицировать и перевести в</a:t>
            </a:r>
            <a:r>
              <a:rPr lang="ru-RU" dirty="0"/>
              <a:t> </a:t>
            </a:r>
            <a:r>
              <a:rPr lang="x-none"/>
              <a:t>электронные формы сбор информации с целью снижения нагрузки на преподавателей;</a:t>
            </a:r>
            <a:endParaRPr lang="ru-RU" dirty="0"/>
          </a:p>
          <a:p>
            <a:pPr fontAlgn="auto">
              <a:spcAft>
                <a:spcPts val="0"/>
              </a:spcAft>
              <a:defRPr/>
            </a:pPr>
            <a:r>
              <a:rPr lang="x-none"/>
              <a:t>осуществить системное прогнозирование по обеспечению кадрового, программно</a:t>
            </a:r>
            <a:r>
              <a:rPr lang="ru-RU" dirty="0"/>
              <a:t>-</a:t>
            </a:r>
            <a:r>
              <a:rPr lang="x-none"/>
              <a:t>методического, материально</a:t>
            </a:r>
            <a:r>
              <a:rPr lang="ru-RU" dirty="0"/>
              <a:t>-</a:t>
            </a:r>
            <a:r>
              <a:rPr lang="x-none"/>
              <a:t>технического обеспечения для реализации требований ФГОС;</a:t>
            </a:r>
            <a:endParaRPr lang="ru-RU" dirty="0"/>
          </a:p>
          <a:p>
            <a:pPr fontAlgn="auto">
              <a:spcAft>
                <a:spcPts val="0"/>
              </a:spcAft>
              <a:defRPr/>
            </a:pPr>
            <a:r>
              <a:rPr lang="x-none"/>
              <a:t>расширить сетевое взаимодействие с другими общеобразовательными организациями по разработке единых критериальных оценок, выработке позиций в части реализации комплексного подхода к системе оценки достижений с уч</a:t>
            </a:r>
            <a:r>
              <a:rPr lang="ru-RU" dirty="0"/>
              <a:t>ё</a:t>
            </a:r>
            <a:r>
              <a:rPr lang="x-none"/>
              <a:t>том предметных, метапредметных и личностных результатов.</a:t>
            </a:r>
            <a:endParaRPr lang="ru-RU" dirty="0"/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15D4E8-39BC-4C14-95E4-F468E8C96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AD2CD0B-B185-4F36-9FE8-8C4C4F8F2063}" type="slidenum">
              <a:rPr lang="ru-RU" altLang="ru-RU">
                <a:solidFill>
                  <a:srgbClr val="898989"/>
                </a:solidFill>
              </a:rPr>
              <a:pPr/>
              <a:t>41</a:t>
            </a:fld>
            <a:endParaRPr lang="ru-RU" altLang="ru-RU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507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AA9203-3165-4B77-BDDE-2FEE50152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86A7731-A0D1-42F2-84F2-839B9689E3F9}" type="slidenum">
              <a:rPr lang="ru-RU" altLang="ru-RU">
                <a:solidFill>
                  <a:srgbClr val="898989"/>
                </a:solidFill>
              </a:rPr>
              <a:pPr/>
              <a:t>42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186371" name="Rectangle 1">
            <a:extLst>
              <a:ext uri="{FF2B5EF4-FFF2-40B4-BE49-F238E27FC236}">
                <a16:creationId xmlns:a16="http://schemas.microsoft.com/office/drawing/2014/main" id="{08F35054-009A-4A01-BDE1-BEDBCF8CA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836613"/>
            <a:ext cx="87645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трудности у преподавателей:</a:t>
            </a:r>
            <a:endParaRPr lang="ru-RU" altLang="ru-RU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образовательного процесса/оценка образовательных достижений;</a:t>
            </a:r>
            <a:endParaRPr lang="ru-RU" altLang="ru-RU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системные проблемные вопросы в реализации ФГОС;</a:t>
            </a:r>
            <a:endParaRPr lang="ru-RU" altLang="ru-RU">
              <a:latin typeface="Arial" panose="020B0604020202020204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altLang="ru-RU">
                <a:latin typeface="Times New Roman" panose="02020603050405020304" pitchFamily="18" charset="0"/>
                <a:cs typeface="Calibri" panose="020F0502020204030204" pitchFamily="34" charset="0"/>
              </a:rPr>
              <a:t>материально-техническое обеспечение, ресурсное обеспечение;</a:t>
            </a:r>
            <a:endParaRPr lang="ru-RU" altLang="ru-RU">
              <a:latin typeface="Arial" panose="020B0604020202020204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altLang="ru-RU">
                <a:latin typeface="Times New Roman" panose="02020603050405020304" pitchFamily="18" charset="0"/>
                <a:cs typeface="Calibri" panose="020F0502020204030204" pitchFamily="34" charset="0"/>
              </a:rPr>
              <a:t>реализация педагогических технологий, методик обучения в логике системно-деятельностного подхода;</a:t>
            </a:r>
            <a:endParaRPr lang="ru-RU" altLang="ru-RU">
              <a:latin typeface="Arial" panose="020B0604020202020204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altLang="ru-RU">
                <a:latin typeface="Times New Roman" panose="02020603050405020304" pitchFamily="18" charset="0"/>
                <a:cs typeface="Calibri" panose="020F0502020204030204" pitchFamily="34" charset="0"/>
              </a:rPr>
              <a:t>готовность самих учителей к реализации ФГОС;</a:t>
            </a:r>
            <a:endParaRPr lang="ru-RU" altLang="ru-RU">
              <a:latin typeface="Arial" panose="020B0604020202020204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altLang="ru-RU">
                <a:latin typeface="Times New Roman" panose="02020603050405020304" pitchFamily="18" charset="0"/>
                <a:cs typeface="Calibri" panose="020F0502020204030204" pitchFamily="34" charset="0"/>
              </a:rPr>
              <a:t>методическая поддержка учителей при реализации ФГОС;</a:t>
            </a:r>
            <a:endParaRPr lang="ru-RU" altLang="ru-RU">
              <a:latin typeface="Arial" panose="020B0604020202020204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altLang="ru-RU">
                <a:latin typeface="Times New Roman" panose="02020603050405020304" pitchFamily="18" charset="0"/>
                <a:cs typeface="Calibri" panose="020F0502020204030204" pitchFamily="34" charset="0"/>
              </a:rPr>
              <a:t>взаимодействие с обучающимися;</a:t>
            </a:r>
            <a:endParaRPr lang="ru-RU" altLang="ru-RU">
              <a:latin typeface="Arial" panose="020B0604020202020204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altLang="ru-RU">
                <a:latin typeface="Times New Roman" panose="02020603050405020304" pitchFamily="18" charset="0"/>
                <a:cs typeface="Calibri" panose="020F0502020204030204" pitchFamily="34" charset="0"/>
              </a:rPr>
              <a:t>управление реализации ФГОС;</a:t>
            </a:r>
            <a:endParaRPr lang="ru-RU" altLang="ru-RU">
              <a:latin typeface="Arial" panose="020B0604020202020204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altLang="ru-RU">
                <a:latin typeface="Times New Roman" panose="02020603050405020304" pitchFamily="18" charset="0"/>
                <a:cs typeface="Calibri" panose="020F0502020204030204" pitchFamily="34" charset="0"/>
              </a:rPr>
              <a:t>разработка программной документации ФГОС учителем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ru-RU" altLang="ru-RU">
              <a:latin typeface="Arial" panose="020B0604020202020204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altLang="ru-RU">
                <a:latin typeface="Times New Roman" panose="02020603050405020304" pitchFamily="18" charset="0"/>
                <a:cs typeface="Calibri" panose="020F0502020204030204" pitchFamily="34" charset="0"/>
              </a:rPr>
              <a:t>организация деятельности обучающихся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9642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348190-73DF-47E5-A88C-26B32721D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ИДЕЯ: школа как самообучающаяся организация</a:t>
            </a:r>
          </a:p>
        </p:txBody>
      </p:sp>
      <p:sp>
        <p:nvSpPr>
          <p:cNvPr id="120835" name="Объект 2">
            <a:extLst>
              <a:ext uri="{FF2B5EF4-FFF2-40B4-BE49-F238E27FC236}">
                <a16:creationId xmlns:a16="http://schemas.microsoft.com/office/drawing/2014/main" id="{265BBBA3-D2B7-43CB-9A36-23FC7395F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/>
              <a:t>Питер Сенге: обучающаяся организация – место, в котором люди постоянно расширяют свои возможности создания результатов, к которым они на самом деле стремятся; в котором взращиваются новые широкомасштабные способы мышления; в котором люди постоянно учатся тому, как учиться вместе.</a:t>
            </a:r>
          </a:p>
          <a:p>
            <a:endParaRPr lang="ru-RU" altLang="ru-RU"/>
          </a:p>
        </p:txBody>
      </p:sp>
      <p:sp>
        <p:nvSpPr>
          <p:cNvPr id="120836" name="Прямоугольник 3">
            <a:extLst>
              <a:ext uri="{FF2B5EF4-FFF2-40B4-BE49-F238E27FC236}">
                <a16:creationId xmlns:a16="http://schemas.microsoft.com/office/drawing/2014/main" id="{723B708B-2E87-476B-A629-5345214F3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538" y="5373688"/>
            <a:ext cx="7993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/>
              <a:t>Питер Сенге— американский учёный, директор Центра организационного обучения в школе менеджмента MIT Sloan[; известен как автор книги «Пятая дисциплина: искусство и практика самообучающейся организации». - М.: Олимп-Бизнес, 1999</a:t>
            </a:r>
          </a:p>
        </p:txBody>
      </p:sp>
    </p:spTree>
    <p:extLst>
      <p:ext uri="{BB962C8B-B14F-4D97-AF65-F5344CB8AC3E}">
        <p14:creationId xmlns:p14="http://schemas.microsoft.com/office/powerpoint/2010/main" val="10739746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44D2E0-C17E-4A19-AB48-793EFB7A6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Методическое сопровождение деятельности педагога</a:t>
            </a:r>
          </a:p>
        </p:txBody>
      </p:sp>
      <p:sp>
        <p:nvSpPr>
          <p:cNvPr id="121859" name="Объект 2">
            <a:extLst>
              <a:ext uri="{FF2B5EF4-FFF2-40B4-BE49-F238E27FC236}">
                <a16:creationId xmlns:a16="http://schemas.microsoft.com/office/drawing/2014/main" id="{C98B85FE-6D63-4D57-AEA5-266EF5963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/>
              <a:t>- комплекс взаимосвязанных целенаправленных действий, мероприятий, направленных на оказание всесторонней помощи педагогу в решении возникающих затруднений, способствующих его развитию и самоопределению на протяжении всей профессиональной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2191701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1DEE2-F72F-4519-93E2-0CAEBA2BB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12553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Переход на проектирование программ профессионального развития педагогов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1B1BA6A-5E71-49E6-8BC1-6B5E77FC84DA}"/>
              </a:ext>
            </a:extLst>
          </p:cNvPr>
          <p:cNvSpPr/>
          <p:nvPr/>
        </p:nvSpPr>
        <p:spPr>
          <a:xfrm>
            <a:off x="166688" y="2420938"/>
            <a:ext cx="8640762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charset="0"/>
                <a:cs typeface="Arial" charset="0"/>
              </a:rPr>
              <a:t>Это разработка индивидуального образовательного маршрута педагога, включая: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dirty="0">
                <a:latin typeface="Arial" charset="0"/>
                <a:cs typeface="Arial" charset="0"/>
              </a:rPr>
              <a:t>стажировки,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dirty="0">
                <a:latin typeface="Arial" charset="0"/>
                <a:cs typeface="Arial" charset="0"/>
              </a:rPr>
              <a:t> индивидуальные консультации,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dirty="0">
                <a:latin typeface="Arial" charset="0"/>
                <a:cs typeface="Arial" charset="0"/>
              </a:rPr>
              <a:t>наставничество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dirty="0">
                <a:latin typeface="Arial" charset="0"/>
                <a:cs typeface="Arial" charset="0"/>
              </a:rPr>
              <a:t>личную методическую тему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dirty="0">
                <a:latin typeface="Arial" charset="0"/>
                <a:cs typeface="Arial" charset="0"/>
              </a:rPr>
              <a:t>создание индивидуальной рабочей программы.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800" dirty="0">
              <a:latin typeface="Arial" charset="0"/>
              <a:cs typeface="Arial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800" dirty="0">
              <a:latin typeface="Arial" charset="0"/>
              <a:cs typeface="Arial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800" dirty="0">
              <a:latin typeface="Arial" charset="0"/>
              <a:cs typeface="Arial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9972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53625C-1C24-4884-9FE8-32546A4A2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0A23D49-DAC9-4559-A9E0-9EE39AC466AC}" type="slidenum">
              <a:rPr lang="ru-RU" altLang="ru-RU">
                <a:solidFill>
                  <a:srgbClr val="898989"/>
                </a:solidFill>
              </a:rPr>
              <a:pPr/>
              <a:t>46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178179" name="Rectangle 1">
            <a:extLst>
              <a:ext uri="{FF2B5EF4-FFF2-40B4-BE49-F238E27FC236}">
                <a16:creationId xmlns:a16="http://schemas.microsoft.com/office/drawing/2014/main" id="{F46BCA1B-CF56-4BF1-BD96-77385109D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63500"/>
            <a:ext cx="6588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ru-RU" altLang="ru-RU" sz="2000">
                <a:latin typeface="Arial" panose="020B0604020202020204" pitchFamily="34" charset="0"/>
                <a:cs typeface="Times New Roman" panose="02020603050405020304" pitchFamily="18" charset="0"/>
              </a:rPr>
              <a:t>Сводные данные общих проблемных вопросов профессиональных затруднений педагогов</a:t>
            </a:r>
            <a:endParaRPr lang="ru-RU" altLang="ru-RU" sz="2000">
              <a:latin typeface="Arial" panose="020B060402020202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6D631E2-53E9-4FA5-BF9B-7420C5DE81DF}"/>
              </a:ext>
            </a:extLst>
          </p:cNvPr>
          <p:cNvGraphicFramePr>
            <a:graphicFrameLocks noGrp="1"/>
          </p:cNvGraphicFramePr>
          <p:nvPr/>
        </p:nvGraphicFramePr>
        <p:xfrm>
          <a:off x="0" y="836613"/>
          <a:ext cx="9144000" cy="5403542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1326714751"/>
                    </a:ext>
                  </a:extLst>
                </a:gridCol>
                <a:gridCol w="8636000">
                  <a:extLst>
                    <a:ext uri="{9D8B030D-6E8A-4147-A177-3AD203B41FA5}">
                      <a16:colId xmlns:a16="http://schemas.microsoft.com/office/drawing/2014/main" val="1300613304"/>
                    </a:ext>
                  </a:extLst>
                </a:gridCol>
              </a:tblGrid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методической базы, в которой были бы систематизированы этапы, формы, способы формирования УУД (универсальных учебных действий)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952700"/>
                  </a:ext>
                </a:extLst>
              </a:tr>
              <a:tr h="182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Фрагментарность и бессистемность организации образовательного процесса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6503245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Сложности при использовании в учебном процесс новых образовательных технологий («Кейсы», «Проектное обучение», «Дебаты», «Дискуссии» и другие)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760748"/>
                  </a:ext>
                </a:extLst>
              </a:tr>
              <a:tr h="182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Затруднения при использовании приёмов рефлексии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812043"/>
                  </a:ext>
                </a:extLst>
              </a:tr>
              <a:tr h="182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Недостаточный уровень внедрения современных образовательных технологий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2881213"/>
                  </a:ext>
                </a:extLst>
              </a:tr>
              <a:tr h="182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Ограниченное количество учебных часов для проведения практических занятий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526573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подходов к преподаванию отдельных учебных предметов, предметных областей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2315334"/>
                  </a:ext>
                </a:extLst>
              </a:tr>
              <a:tr h="182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Ограниченный доступ к сетевым сообществам 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8697821"/>
                  </a:ext>
                </a:extLst>
              </a:tr>
              <a:tr h="182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Ограниченные возможности для повышения уровня квалификации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4712618"/>
                  </a:ext>
                </a:extLst>
              </a:tr>
              <a:tr h="182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технического оборудования кабинетов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7709129"/>
                  </a:ext>
                </a:extLst>
              </a:tr>
              <a:tr h="182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скоростного Интернета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0578377"/>
                  </a:ext>
                </a:extLst>
              </a:tr>
              <a:tr h="182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возможности использования ИКТ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788836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Сложности с обновлением содержания и технологий обучения, способствующих повышению качества образования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3196046"/>
                  </a:ext>
                </a:extLst>
              </a:tr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 при организации дифференцированного обучения с учётом индивидуальных образовательных траекторий и индивидуального развития каждого обучающегося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630914"/>
                  </a:ext>
                </a:extLst>
              </a:tr>
              <a:tr h="182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мотивации обучающихся к получению образования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123545"/>
                  </a:ext>
                </a:extLst>
              </a:tr>
              <a:tr h="182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Заниженная самооценка обучающихся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113964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Сложность оценивания предметных результатов освоения основной образовательной программы при оценке личностных результатов обучающихся 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6861036"/>
                  </a:ext>
                </a:extLst>
              </a:tr>
              <a:tr h="182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времени на подготовку при изменении формата заданий ЕГЭ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177746"/>
                  </a:ext>
                </a:extLst>
              </a:tr>
              <a:tr h="182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Разрыв между теоретической базой и практическими умениями и навыками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287507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 самоорганизации педагогов, низкий уровень развития ассоциаций учителей и объединений предметников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1912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2348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F6CCAB-B6E3-4E7F-8F37-CAF8FD17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9839FDF-915F-4FE1-9EFF-171CDEBCD7F5}" type="slidenum">
              <a:rPr lang="ru-RU" altLang="ru-RU">
                <a:solidFill>
                  <a:srgbClr val="898989"/>
                </a:solidFill>
              </a:rPr>
              <a:pPr/>
              <a:t>47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179203" name="Прямоугольник 2">
            <a:extLst>
              <a:ext uri="{FF2B5EF4-FFF2-40B4-BE49-F238E27FC236}">
                <a16:creationId xmlns:a16="http://schemas.microsoft.com/office/drawing/2014/main" id="{5597EB0B-1EA8-45CF-8E39-A436FA46D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60350"/>
            <a:ext cx="8856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/>
              <a:t>Варианты решения проблем, способствующие повышению качества преподавания учебных предметов (предметных областей)</a:t>
            </a:r>
          </a:p>
        </p:txBody>
      </p:sp>
      <p:sp>
        <p:nvSpPr>
          <p:cNvPr id="179204" name="Rectangle 1">
            <a:extLst>
              <a:ext uri="{FF2B5EF4-FFF2-40B4-BE49-F238E27FC236}">
                <a16:creationId xmlns:a16="http://schemas.microsoft.com/office/drawing/2014/main" id="{74477012-C4C1-4C07-BBCC-7EFCA664B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8785225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Tx/>
              <a:buChar char="•"/>
            </a:pPr>
            <a:r>
              <a:rPr lang="ru-RU" altLang="ru-RU" sz="1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разработка соответствующей методической базы;</a:t>
            </a:r>
            <a:endParaRPr lang="ru-RU" altLang="ru-RU" sz="1200" dirty="0">
              <a:latin typeface="Arial" panose="020B0604020202020204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altLang="ru-RU" sz="1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разработка и внедрение алгоритмов образовательного процесса, отвечающих запросам педагогов;</a:t>
            </a:r>
            <a:endParaRPr lang="ru-RU" altLang="ru-RU" sz="1200" dirty="0">
              <a:latin typeface="Arial" panose="020B0604020202020204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altLang="ru-RU" sz="1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внедрение новых образовательных технологий через повышение квалификации педагога; </a:t>
            </a:r>
            <a:endParaRPr lang="ru-RU" altLang="ru-RU" sz="1200" dirty="0">
              <a:latin typeface="Arial" panose="020B0604020202020204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altLang="ru-RU" sz="1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приоритетными путями повышения квалификации являются прохождение курсов, самообразование и обмен опытом с коллегами; </a:t>
            </a:r>
            <a:endParaRPr lang="ru-RU" altLang="ru-RU" sz="1200" dirty="0">
              <a:latin typeface="Arial" panose="020B0604020202020204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altLang="ru-RU" sz="1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повышение степени заинтересованности обучающихся в участии в приёмах рефлексии, получение «обратной связи» от обучающихся;  </a:t>
            </a:r>
            <a:endParaRPr lang="ru-RU" altLang="ru-RU" sz="1200" dirty="0">
              <a:latin typeface="Arial" panose="020B0604020202020204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altLang="ru-RU" sz="1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применение новых образовательных технологий («кейсы», «проектное обучение», «дебаты», «дискуссии» и другие), внедрение интерактивных уроков и т. д.; </a:t>
            </a:r>
            <a:endParaRPr lang="ru-RU" altLang="ru-RU" sz="1200" dirty="0">
              <a:latin typeface="Arial" panose="020B0604020202020204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altLang="ru-RU" sz="1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проведение семинаров и вебинаров по внедрению современных образовательных технологий;</a:t>
            </a:r>
            <a:endParaRPr lang="ru-RU" altLang="ru-RU" sz="1200" dirty="0">
              <a:latin typeface="Arial" panose="020B0604020202020204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altLang="ru-RU" sz="1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увеличение количества учебных часов для проведения практических занятий;</a:t>
            </a:r>
            <a:endParaRPr lang="ru-RU" altLang="ru-RU" sz="1200" dirty="0">
              <a:latin typeface="Arial" panose="020B0604020202020204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altLang="ru-RU" sz="1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уменьшение количества методических подходов и увеличение числа содержательных и дидактических подходов к преподаванию отдельных учебных предметов, предметных областей; </a:t>
            </a:r>
            <a:endParaRPr lang="ru-RU" altLang="ru-RU" sz="1200" dirty="0">
              <a:latin typeface="Arial" panose="020B0604020202020204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altLang="ru-RU" sz="1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компьютеризация учебных заведений; </a:t>
            </a:r>
            <a:endParaRPr lang="ru-RU" altLang="ru-RU" sz="1200" dirty="0">
              <a:latin typeface="Arial" panose="020B0604020202020204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altLang="ru-RU" sz="1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повышение уровня технического оборудования кабинетов (обеспечить скоростной Интернет, наличие мультимедийного оборудования: проекторов, интерактивных досок и т. д.); </a:t>
            </a:r>
            <a:endParaRPr lang="ru-RU" altLang="ru-RU" sz="1200" dirty="0">
              <a:latin typeface="Arial" panose="020B0604020202020204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altLang="ru-RU" sz="1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разделение детей на группы по склонностям и интересам; </a:t>
            </a:r>
            <a:endParaRPr lang="ru-RU" altLang="ru-RU" sz="1200" dirty="0">
              <a:latin typeface="Arial" panose="020B0604020202020204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altLang="ru-RU" sz="1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формирование новых ментальных установок педагогов, ориентированных на совместную работу с обучающимися по осмыслению и принятию цели предстоящей деятельности и постановке учебных задач; </a:t>
            </a:r>
            <a:endParaRPr lang="ru-RU" altLang="ru-RU" sz="1200" dirty="0">
              <a:latin typeface="Arial" panose="020B0604020202020204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altLang="ru-RU" sz="1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внедрение основных направлений педагогической стратегии: гуманизации образования и личностно ориентированного подхода; </a:t>
            </a:r>
            <a:endParaRPr lang="ru-RU" altLang="ru-RU" sz="1200" dirty="0">
              <a:latin typeface="Arial" panose="020B0604020202020204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altLang="ru-RU" sz="1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выведение обучающихся на уровень понимания и применения; становление системы личностных образовательных смыслов ученика; </a:t>
            </a:r>
            <a:endParaRPr lang="ru-RU" altLang="ru-RU" sz="1200" dirty="0">
              <a:latin typeface="Arial" panose="020B0604020202020204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altLang="ru-RU" sz="1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полное освоение педагогами системы ФГОС ООО;</a:t>
            </a:r>
            <a:endParaRPr lang="ru-RU" altLang="ru-RU" sz="1200" dirty="0">
              <a:latin typeface="Arial" panose="020B0604020202020204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altLang="ru-RU" sz="1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изменение временных рамок формирования заданий ЕГЭ;</a:t>
            </a:r>
            <a:endParaRPr lang="ru-RU" altLang="ru-RU" sz="1200" dirty="0">
              <a:latin typeface="Arial" panose="020B0604020202020204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altLang="ru-RU" sz="1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обеспечение педагогов дополнительными оплачиваемыми часами по подготовке к ЕГЭ;</a:t>
            </a:r>
            <a:endParaRPr lang="ru-RU" altLang="ru-RU" sz="1200" dirty="0">
              <a:latin typeface="Arial" panose="020B0604020202020204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altLang="ru-RU" sz="1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развитие ассоциаций учителей, объединений предметников; </a:t>
            </a:r>
            <a:endParaRPr lang="ru-RU" altLang="ru-RU" sz="1200" dirty="0">
              <a:latin typeface="Arial" panose="020B0604020202020204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altLang="ru-RU" sz="1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дистанционное обучение педагогов, создание общего профильного методического онлайн ресурса.</a:t>
            </a:r>
            <a:endParaRPr lang="ru-RU" altLang="ru-RU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4743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AA9203-3165-4B77-BDDE-2FEE50152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86A7731-A0D1-42F2-84F2-839B9689E3F9}" type="slidenum">
              <a:rPr lang="ru-RU" altLang="ru-RU">
                <a:solidFill>
                  <a:srgbClr val="898989"/>
                </a:solidFill>
              </a:rPr>
              <a:pPr/>
              <a:t>48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186371" name="Rectangle 1">
            <a:extLst>
              <a:ext uri="{FF2B5EF4-FFF2-40B4-BE49-F238E27FC236}">
                <a16:creationId xmlns:a16="http://schemas.microsoft.com/office/drawing/2014/main" id="{08F35054-009A-4A01-BDE1-BEDBCF8CA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836613"/>
            <a:ext cx="87645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трудности у преподавателей:</a:t>
            </a:r>
            <a:endParaRPr lang="ru-RU" altLang="ru-RU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образовательного процесса/оценка образовательных достижений;</a:t>
            </a:r>
            <a:endParaRPr lang="ru-RU" altLang="ru-RU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системные проблемные вопросы в реализации ФГОС;</a:t>
            </a:r>
            <a:endParaRPr lang="ru-RU" altLang="ru-RU">
              <a:latin typeface="Arial" panose="020B0604020202020204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altLang="ru-RU">
                <a:latin typeface="Times New Roman" panose="02020603050405020304" pitchFamily="18" charset="0"/>
                <a:cs typeface="Calibri" panose="020F0502020204030204" pitchFamily="34" charset="0"/>
              </a:rPr>
              <a:t>материально-техническое обеспечение, ресурсное обеспечение;</a:t>
            </a:r>
            <a:endParaRPr lang="ru-RU" altLang="ru-RU">
              <a:latin typeface="Arial" panose="020B0604020202020204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altLang="ru-RU">
                <a:latin typeface="Times New Roman" panose="02020603050405020304" pitchFamily="18" charset="0"/>
                <a:cs typeface="Calibri" panose="020F0502020204030204" pitchFamily="34" charset="0"/>
              </a:rPr>
              <a:t>реализация педагогических технологий, методик обучения в логике системно-деятельностного подхода;</a:t>
            </a:r>
            <a:endParaRPr lang="ru-RU" altLang="ru-RU">
              <a:latin typeface="Arial" panose="020B0604020202020204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altLang="ru-RU">
                <a:latin typeface="Times New Roman" panose="02020603050405020304" pitchFamily="18" charset="0"/>
                <a:cs typeface="Calibri" panose="020F0502020204030204" pitchFamily="34" charset="0"/>
              </a:rPr>
              <a:t>готовность самих учителей к реализации ФГОС;</a:t>
            </a:r>
            <a:endParaRPr lang="ru-RU" altLang="ru-RU">
              <a:latin typeface="Arial" panose="020B0604020202020204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altLang="ru-RU">
                <a:latin typeface="Times New Roman" panose="02020603050405020304" pitchFamily="18" charset="0"/>
                <a:cs typeface="Calibri" panose="020F0502020204030204" pitchFamily="34" charset="0"/>
              </a:rPr>
              <a:t>методическая поддержка учителей при реализации ФГОС;</a:t>
            </a:r>
            <a:endParaRPr lang="ru-RU" altLang="ru-RU">
              <a:latin typeface="Arial" panose="020B0604020202020204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altLang="ru-RU">
                <a:latin typeface="Times New Roman" panose="02020603050405020304" pitchFamily="18" charset="0"/>
                <a:cs typeface="Calibri" panose="020F0502020204030204" pitchFamily="34" charset="0"/>
              </a:rPr>
              <a:t>взаимодействие с обучающимися;</a:t>
            </a:r>
            <a:endParaRPr lang="ru-RU" altLang="ru-RU">
              <a:latin typeface="Arial" panose="020B0604020202020204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altLang="ru-RU">
                <a:latin typeface="Times New Roman" panose="02020603050405020304" pitchFamily="18" charset="0"/>
                <a:cs typeface="Calibri" panose="020F0502020204030204" pitchFamily="34" charset="0"/>
              </a:rPr>
              <a:t>управление реализации ФГОС;</a:t>
            </a:r>
            <a:endParaRPr lang="ru-RU" altLang="ru-RU">
              <a:latin typeface="Arial" panose="020B0604020202020204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altLang="ru-RU">
                <a:latin typeface="Times New Roman" panose="02020603050405020304" pitchFamily="18" charset="0"/>
                <a:cs typeface="Calibri" panose="020F0502020204030204" pitchFamily="34" charset="0"/>
              </a:rPr>
              <a:t>разработка программной документации ФГОС учителем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ru-RU" altLang="ru-RU">
              <a:latin typeface="Arial" panose="020B0604020202020204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altLang="ru-RU">
                <a:latin typeface="Times New Roman" panose="02020603050405020304" pitchFamily="18" charset="0"/>
                <a:cs typeface="Calibri" panose="020F0502020204030204" pitchFamily="34" charset="0"/>
              </a:rPr>
              <a:t>организация деятельности обучающихся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5898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Заголовок 1">
            <a:extLst>
              <a:ext uri="{FF2B5EF4-FFF2-40B4-BE49-F238E27FC236}">
                <a16:creationId xmlns:a16="http://schemas.microsoft.com/office/drawing/2014/main" id="{808D0810-E7E0-4EA8-BA6E-90AAF47C3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Механизмы решения проблем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643A44E9-0B56-4928-B085-52AEF4F17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x-none"/>
              <a:t>усовершенствовать систему внутришкольного обучения преподавателей через организацию постоянно действующих мастер</a:t>
            </a:r>
            <a:r>
              <a:rPr lang="ru-RU" dirty="0"/>
              <a:t>-</a:t>
            </a:r>
            <a:r>
              <a:rPr lang="x-none"/>
              <a:t>классов, мастерских, инструктивно</a:t>
            </a:r>
            <a:r>
              <a:rPr lang="ru-RU" dirty="0"/>
              <a:t>-</a:t>
            </a:r>
            <a:r>
              <a:rPr lang="x-none"/>
              <a:t>методических совещаний, методических консультаций, изучение и обобщение опыта преподавателей</a:t>
            </a:r>
            <a:r>
              <a:rPr lang="ru-RU" dirty="0"/>
              <a:t>,</a:t>
            </a:r>
            <a:r>
              <a:rPr lang="x-none"/>
              <a:t> эффективно реализующих системно</a:t>
            </a:r>
            <a:r>
              <a:rPr lang="ru-RU" dirty="0"/>
              <a:t>-</a:t>
            </a:r>
            <a:r>
              <a:rPr lang="x-none"/>
              <a:t>деятельностны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x-none"/>
              <a:t>подход при организации образовательного процесса в идеологии ФГОС;</a:t>
            </a:r>
            <a:endParaRPr lang="ru-RU" dirty="0"/>
          </a:p>
          <a:p>
            <a:pPr fontAlgn="auto">
              <a:spcAft>
                <a:spcPts val="0"/>
              </a:spcAft>
              <a:defRPr/>
            </a:pPr>
            <a:r>
              <a:rPr lang="x-none"/>
              <a:t>обеспечить информационную открытость для всех участников образовательного процесса с включением родительской общественности;</a:t>
            </a:r>
            <a:endParaRPr lang="ru-RU" dirty="0"/>
          </a:p>
          <a:p>
            <a:pPr fontAlgn="auto">
              <a:spcAft>
                <a:spcPts val="0"/>
              </a:spcAft>
              <a:defRPr/>
            </a:pPr>
            <a:r>
              <a:rPr lang="x-none"/>
              <a:t>оптимизировать управленческие решения, унифицировать и перевести в</a:t>
            </a:r>
            <a:r>
              <a:rPr lang="ru-RU" dirty="0"/>
              <a:t> </a:t>
            </a:r>
            <a:r>
              <a:rPr lang="x-none"/>
              <a:t>электронные формы сбор информации с целью снижения нагрузки на преподавателей;</a:t>
            </a:r>
            <a:endParaRPr lang="ru-RU" dirty="0"/>
          </a:p>
          <a:p>
            <a:pPr fontAlgn="auto">
              <a:spcAft>
                <a:spcPts val="0"/>
              </a:spcAft>
              <a:defRPr/>
            </a:pPr>
            <a:r>
              <a:rPr lang="x-none"/>
              <a:t>осуществить системное прогнозирование по обеспечению кадрового, программно</a:t>
            </a:r>
            <a:r>
              <a:rPr lang="ru-RU" dirty="0"/>
              <a:t>-</a:t>
            </a:r>
            <a:r>
              <a:rPr lang="x-none"/>
              <a:t>методического, материально</a:t>
            </a:r>
            <a:r>
              <a:rPr lang="ru-RU" dirty="0"/>
              <a:t>-</a:t>
            </a:r>
            <a:r>
              <a:rPr lang="x-none"/>
              <a:t>технического обеспечения для реализации требований ФГОС;</a:t>
            </a:r>
            <a:endParaRPr lang="ru-RU" dirty="0"/>
          </a:p>
          <a:p>
            <a:pPr fontAlgn="auto">
              <a:spcAft>
                <a:spcPts val="0"/>
              </a:spcAft>
              <a:defRPr/>
            </a:pPr>
            <a:r>
              <a:rPr lang="x-none"/>
              <a:t>расширить сетевое взаимодействие с другими общеобразовательными организациями по разработке единых критериальных оценок, выработке позиций в части реализации комплексного подхода к системе оценки достижений с уч</a:t>
            </a:r>
            <a:r>
              <a:rPr lang="ru-RU" dirty="0"/>
              <a:t>ё</a:t>
            </a:r>
            <a:r>
              <a:rPr lang="x-none"/>
              <a:t>том предметных, метапредметных и личностных результатов.</a:t>
            </a:r>
            <a:endParaRPr lang="ru-RU" dirty="0"/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15D4E8-39BC-4C14-95E4-F468E8C96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AD2CD0B-B185-4F36-9FE8-8C4C4F8F2063}" type="slidenum">
              <a:rPr lang="ru-RU" altLang="ru-RU">
                <a:solidFill>
                  <a:srgbClr val="898989"/>
                </a:solidFill>
              </a:rPr>
              <a:pPr/>
              <a:t>49</a:t>
            </a:fld>
            <a:endParaRPr lang="ru-RU" altLang="ru-RU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769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90D7A9-55D5-4DD0-AE12-5CEB80D60518}"/>
              </a:ext>
            </a:extLst>
          </p:cNvPr>
          <p:cNvSpPr/>
          <p:nvPr/>
        </p:nvSpPr>
        <p:spPr>
          <a:xfrm>
            <a:off x="467544" y="1028343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</a:rPr>
              <a:t>Художественно-эстетическое развитие</a:t>
            </a:r>
            <a:r>
              <a:rPr lang="ru-RU" sz="2400" dirty="0">
                <a:latin typeface="Times New Roman" panose="02020603050405020304" pitchFamily="18" charset="0"/>
              </a:rPr>
              <a:t> предполагает развитие предпосылок ценностно-смыслового восприятия и понимания произведений искусства (словесного, музыкального, изобразительного), мира природы; становление эстетического отношения к окружающему миру; формирование элементарных представлений о видах искусства; восприятие музыки, художественной литературы, фольклора; стимулирование сопереживания персонажам художественных произведений; реализацию самостоятельной творческой деятельности детей (изобразительной, конструктивно-модельной, музыкальной,  и др.).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827227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A45959-45C0-4C6F-AF8D-8570F59B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1149A55-5714-48B1-AC3E-F0C5BEB7DEE0}" type="slidenum">
              <a:rPr lang="ru-RU" altLang="ru-RU">
                <a:solidFill>
                  <a:srgbClr val="898989"/>
                </a:solidFill>
              </a:rPr>
              <a:pPr/>
              <a:t>50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184323" name="Rectangle 1">
            <a:extLst>
              <a:ext uri="{FF2B5EF4-FFF2-40B4-BE49-F238E27FC236}">
                <a16:creationId xmlns:a16="http://schemas.microsoft.com/office/drawing/2014/main" id="{04C313D4-5CA7-4F3F-8834-ADCEF2116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0"/>
            <a:ext cx="774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ru-RU" altLang="ru-RU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Набор первичных индикаторов и показателей (не менее 20 количественных индикаторов и показателей, не менее10 качественных индикаторов состояния)</a:t>
            </a:r>
            <a:endParaRPr lang="ru-RU" altLang="ru-RU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9C9E484-75AA-417F-8074-2FBCCD1BE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982698"/>
              </p:ext>
            </p:extLst>
          </p:nvPr>
        </p:nvGraphicFramePr>
        <p:xfrm>
          <a:off x="1976438" y="404664"/>
          <a:ext cx="5191125" cy="6322885"/>
        </p:xfrm>
        <a:graphic>
          <a:graphicData uri="http://schemas.openxmlformats.org/drawingml/2006/table">
            <a:tbl>
              <a:tblPr/>
              <a:tblGrid>
                <a:gridCol w="297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3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459" marR="56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Качественные индикаторы состояния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59" marR="56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0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59" marR="56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Положительная оценка внедрения ФГОС преподавателями общеобразовательной организации 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59" marR="56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0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59" marR="56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Положительная оценка родительской общественностью изменений в образовательной организации, связанной с внедрением ФГОС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59" marR="56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0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59" marR="56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Положительная динамика в расширении социального партнёрства общеобразовательной организации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59" marR="56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0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59" marR="56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Положительная динамика в создании материально-технических условий общеобразовательной организации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59" marR="56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7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59" marR="56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Положительная динамика в создании условий для обучения детей с ОВЗ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59" marR="56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7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59" marR="56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Доступность получения дополнительного образования для обучающихся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59" marR="56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90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59" marR="56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Действующая системная методическая помощь преподавателям по вопросам реализации ФГОС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59" marR="56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90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59" marR="56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Положительная динамика в оценке профессиональной компетентности преподавательского состава общеобразовательной организации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59" marR="56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7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59" marR="56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Положительная динамика в предметных результатах обучающихся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59" marR="56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7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59" marR="56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Положительная динамика в метапредметных результатах обучающихся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59" marR="56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7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59" marR="56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Положительная динамика в личностных результатах обучающихся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59" marR="56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15862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F441BE-CED2-42E2-8192-EB253ABF7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620C578-7EB6-4821-B56C-879F47DCE80F}" type="slidenum">
              <a:rPr lang="ru-RU" altLang="ru-RU">
                <a:solidFill>
                  <a:srgbClr val="898989"/>
                </a:solidFill>
              </a:rPr>
              <a:pPr/>
              <a:t>51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183299" name="Rectangle 1">
            <a:extLst>
              <a:ext uri="{FF2B5EF4-FFF2-40B4-BE49-F238E27FC236}">
                <a16:creationId xmlns:a16="http://schemas.microsoft.com/office/drawing/2014/main" id="{0F6D4ED0-EA37-4ED2-BC27-89DFE6740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0"/>
            <a:ext cx="774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ru-RU" altLang="ru-RU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Набор первичных индикаторов и показателей (не менее 20 количественных индикаторов и показателей, не менее10 качественных индикаторов состояния)</a:t>
            </a:r>
            <a:endParaRPr lang="ru-RU" altLang="ru-RU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AF21029-F6D1-456B-9DEE-310B0B83D667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620713"/>
          <a:ext cx="8856662" cy="6234111"/>
        </p:xfrm>
        <a:graphic>
          <a:graphicData uri="http://schemas.openxmlformats.org/drawingml/2006/table">
            <a:tbl>
              <a:tblPr/>
              <a:tblGrid>
                <a:gridCol w="507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7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1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4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Индикаторы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Показатель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0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Соответствие локальных актов, регламентирующих образовательную деятельность в общеобразовательной организации, требованиям ФГОС ОО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Не менее 100 %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Соответствие локальных актов требованиям ФГОС ООО, устанавливающих требования к объектам инфраструктуры общеобразовательной организации с учётом требований к минимальной оснащённости (об информационно-библиотечном центре, физкультурно–оздоровительном центре и др.)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Не менее 100 %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7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Укомплектованность общеобразовательной организации педагогическими, руководящими работниками с указанием вакансий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100 %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4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Доля педагогических и руководящих работников, прошедших обучение по программам дополнительного профессионального образования по реализации ФГОС ООО (в целом от общего количества педагогических и руководящих работников)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Не менее 80 %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3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Доля учителей, использующих УМК, соответствующие требованиям ФГОС ООО (от количества педагогических работников, реализующих ФГОС ООО)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Не менее 100 %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3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Доля учителей, разработавших рабочие программы в соответствии с требованиями ФГОС ООО (от количества педагогических работников, реализующих ФГОС ООО)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Не менее 100 %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4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Доля учителей, разработавших рабочие программы внеурочной деятельности в соответствии с требованиями ФГОС ООО (от количества педагогических работников, реализующих ФГОС ООО)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Не менее 100 %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7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Доля учителей, применяющих проектные технологии (от количества педагогических работников, реализующих ФГОС ООО)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Не менее 70 %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3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Доля учителей, использующих приёмы организации учебно-исследовательской деятельности (от количества педагогических работников, реализующих ФГОС ООО)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Не менее 70 %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07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Доля учителей, применяющих электронные УМК (от количества педагогических работников, реализующих ФГОС ООО)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Не менее 70 %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33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Доля учителей, применяющих дистанционные образовательные порталы для организации дистанционных курсов (от количества педагогических работников, реализующих ФГОС ООО)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Не менее 70 %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07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Доля учителей, применяющих творческие работы (от количества педагогических работников, реализующих ФГОС ООО)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Не менее 80 %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33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Доля учителей, применяющих карту наблюдений динамики достижений обучающихся (от количества педагогических работников, реализующих ФГОС ООО)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Не менее 80 %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07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Доля учителей, применяющих метод проектов (от количества педагогических работников, реализующих ФГОС ООО)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Не менее 80 %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07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Соответствие структуры программы требованиям ФГОС ООО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Соответствует/ не соответствует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07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Соответствие планируемых результатов развития УУД требованиям ФГОС ООО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Соответствует/ не соответствует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07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Комплексная система оценки достижения планируемых результатов освоения ООП ООО в соответствии с требованиями ФГОС ООО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Соответствует/ не соответствует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60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Процент обучающихся, осваивающих ООП ООО, имеющих динамику предметных результатов (данные за последние 3 учебных года)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Не менее 50 %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60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Процент обучающихся, осваивающих ООП ООО, имеющих динамику метапредметных результатов (данные за последние 3 учебных года)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Не менее 50 %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160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Процент обучающихся, осваивающих ООП ООО, имеющих динамику личностных результатов (данные за последние 3 учебных года)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Не менее 50 %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62" marR="17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134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307DC2E-541E-4B00-9D80-64BEFFFEF2D0}"/>
              </a:ext>
            </a:extLst>
          </p:cNvPr>
          <p:cNvSpPr/>
          <p:nvPr/>
        </p:nvSpPr>
        <p:spPr>
          <a:xfrm>
            <a:off x="467544" y="58847"/>
            <a:ext cx="820891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</a:rPr>
              <a:t>Физическое развитие</a:t>
            </a:r>
            <a:r>
              <a:rPr lang="ru-RU" sz="2400" dirty="0">
                <a:latin typeface="Times New Roman" panose="02020603050405020304" pitchFamily="18" charset="0"/>
              </a:rPr>
              <a:t> включает приобретение опыта в следующих видах поведения детей: двигательном, в том числе связанном с выполнением упражнений, направленных на развитие таких физических качеств, как координация и гибкость;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с правильным, не наносящем ущерба организму, выполнением основных движений (ходьба, бег, мягкие прыжки, повороты в обе стороны), формирование начальных представлений о некоторых  видах спорта, овладение подвижными играми с правилами; становление целенаправленности и саморегуляции в двигательной сфере; овладение элементарными нормами и правилами здорового образа жизни (в питании, двигательном режиме, закаливании, при формировании полезных привычек и др.).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11821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3E35D3-DE8B-44F7-9E52-72EC5704FFD3}"/>
              </a:ext>
            </a:extLst>
          </p:cNvPr>
          <p:cNvSpPr/>
          <p:nvPr/>
        </p:nvSpPr>
        <p:spPr>
          <a:xfrm>
            <a:off x="251520" y="58847"/>
            <a:ext cx="84249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</a:rPr>
              <a:t>К завершению дошкольного образования  (к 7 годам)(ФГОС ДО):</a:t>
            </a:r>
            <a:endParaRPr lang="ru-RU" sz="2400" dirty="0">
              <a:latin typeface="geneva"/>
            </a:endParaRPr>
          </a:p>
          <a:p>
            <a:pPr indent="450215" algn="just"/>
            <a:r>
              <a:rPr lang="ru-RU" sz="2400" dirty="0">
                <a:latin typeface="geneva"/>
              </a:rPr>
              <a:t> ребёнок овладевает основными культурными способами деятельности, проявляет инициативу и самостоятельность в разных видах деятельности – игре, общении, конструировании и др.; способен выбирать себе род занятий, участников по совместной деятельности;</a:t>
            </a:r>
          </a:p>
          <a:p>
            <a:pPr indent="450215" algn="just"/>
            <a:r>
              <a:rPr lang="ru-RU" sz="2400" dirty="0">
                <a:latin typeface="geneva"/>
              </a:rPr>
              <a:t> ребёнок обладает установкой положительного отношения к миру, другим людям и самому себе, обладает чувством собственного достоинства; активно взаимодействует со сверстниками и взрослыми, участвует в совместных играх. Способен договариваться, учитывать интересы и чувства других, сопереживать неудачам и порадоваться успехам других, адекватно проявляет свои чувства, в том числе чувство веры в себя, старается разрешать конфликты;</a:t>
            </a:r>
            <a:endParaRPr lang="ru-RU" sz="2400" b="0" i="0" dirty="0">
              <a:effectLst/>
              <a:latin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031430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7A37460-6615-48AD-8F37-1F3F0D6C04A6}"/>
              </a:ext>
            </a:extLst>
          </p:cNvPr>
          <p:cNvSpPr/>
          <p:nvPr/>
        </p:nvSpPr>
        <p:spPr>
          <a:xfrm>
            <a:off x="179512" y="889844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dirty="0">
                <a:solidFill>
                  <a:srgbClr val="405060"/>
                </a:solidFill>
                <a:latin typeface="geneva"/>
              </a:rPr>
              <a:t> </a:t>
            </a:r>
            <a:r>
              <a:rPr lang="ru-RU" sz="2400" dirty="0">
                <a:latin typeface="geneva"/>
              </a:rPr>
              <a:t>ребёнок обладает развитым воображением, которое реализуется в разных видах деятельности, и, прежде всего, в игре; ребёнок владеет разными формами и видами игры, различает условную и реальную ситуации, умеет подчиняться разным правилам и социальным нормам;</a:t>
            </a:r>
          </a:p>
          <a:p>
            <a:pPr indent="450215" algn="just"/>
            <a:r>
              <a:rPr lang="ru-RU" sz="2400" dirty="0">
                <a:latin typeface="geneva"/>
              </a:rPr>
              <a:t> ребёнок достаточно хорошо владеет устной речью, может выражать свои мысли и желания, 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ребёнка складываются предпосылки грамотности;</a:t>
            </a:r>
            <a:endParaRPr lang="ru-RU" sz="2400" b="0" i="0" dirty="0">
              <a:effectLst/>
              <a:latin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47707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1E7D9D3-0EC9-4989-936A-C20A7A923EBC}"/>
              </a:ext>
            </a:extLst>
          </p:cNvPr>
          <p:cNvSpPr/>
          <p:nvPr/>
        </p:nvSpPr>
        <p:spPr>
          <a:xfrm>
            <a:off x="251520" y="1582341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2800" dirty="0">
                <a:latin typeface="geneva"/>
              </a:rPr>
              <a:t>у ребёнка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  </a:r>
          </a:p>
          <a:p>
            <a:pPr indent="450215" algn="just"/>
            <a:r>
              <a:rPr lang="ru-RU" sz="2800" dirty="0">
                <a:latin typeface="geneva"/>
              </a:rPr>
              <a:t> ребёнок способен к волевым усилиям, 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  <a:endParaRPr lang="ru-RU" sz="2800" b="0" i="0" dirty="0">
              <a:effectLst/>
              <a:latin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291276247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оформления 'Надпись крупным планом'">
  <a:themeElements>
    <a:clrScheme name="Шаблон оформления 'Надпись крупным планом'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Шаблон оформления 'Надпись крупным планом'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'Надпись крупным планом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Равновесие">
  <a:themeElements>
    <a:clrScheme name="Равновесие 8">
      <a:dk1>
        <a:srgbClr val="000000"/>
      </a:dk1>
      <a:lt1>
        <a:srgbClr val="DDDDDD"/>
      </a:lt1>
      <a:dk2>
        <a:srgbClr val="000000"/>
      </a:dk2>
      <a:lt2>
        <a:srgbClr val="B8B7D1"/>
      </a:lt2>
      <a:accent1>
        <a:srgbClr val="F1F0F4"/>
      </a:accent1>
      <a:accent2>
        <a:srgbClr val="C1BCFC"/>
      </a:accent2>
      <a:accent3>
        <a:srgbClr val="EBEBEB"/>
      </a:accent3>
      <a:accent4>
        <a:srgbClr val="000000"/>
      </a:accent4>
      <a:accent5>
        <a:srgbClr val="F7F6F8"/>
      </a:accent5>
      <a:accent6>
        <a:srgbClr val="AFAAE4"/>
      </a:accent6>
      <a:hlink>
        <a:srgbClr val="5454C6"/>
      </a:hlink>
      <a:folHlink>
        <a:srgbClr val="6A6F86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3751</Words>
  <Application>Microsoft Office PowerPoint</Application>
  <PresentationFormat>Экран (4:3)</PresentationFormat>
  <Paragraphs>401</Paragraphs>
  <Slides>51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51</vt:i4>
      </vt:variant>
    </vt:vector>
  </HeadingPairs>
  <TitlesOfParts>
    <vt:vector size="60" baseType="lpstr">
      <vt:lpstr>Arial</vt:lpstr>
      <vt:lpstr>Calibri</vt:lpstr>
      <vt:lpstr>geneva</vt:lpstr>
      <vt:lpstr>Tahoma</vt:lpstr>
      <vt:lpstr>Times New Roman</vt:lpstr>
      <vt:lpstr>Wingdings</vt:lpstr>
      <vt:lpstr>Wingdings 2</vt:lpstr>
      <vt:lpstr>Шаблон оформления 'Надпись крупным планом'</vt:lpstr>
      <vt:lpstr>1_Равновесие</vt:lpstr>
      <vt:lpstr>Ориентиры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Новый взгляд на образование</vt:lpstr>
      <vt:lpstr>Презентация PowerPoint</vt:lpstr>
      <vt:lpstr>Презентация PowerPoint</vt:lpstr>
      <vt:lpstr>2013 год</vt:lpstr>
      <vt:lpstr>Презентация PowerPoint</vt:lpstr>
      <vt:lpstr>2017 год</vt:lpstr>
      <vt:lpstr>2017 год</vt:lpstr>
      <vt:lpstr>2017 год</vt:lpstr>
      <vt:lpstr>Целевые индикаторы 2013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Материалы по конвергентно-ориентированному подходу в образовании</vt:lpstr>
      <vt:lpstr>Механизмы решения проблем</vt:lpstr>
      <vt:lpstr>Презентация PowerPoint</vt:lpstr>
      <vt:lpstr>ИДЕЯ: школа как самообучающаяся организация</vt:lpstr>
      <vt:lpstr>Методическое сопровождение деятельности педагога</vt:lpstr>
      <vt:lpstr>Переход на проектирование программ профессионального развития педагогов </vt:lpstr>
      <vt:lpstr>Презентация PowerPoint</vt:lpstr>
      <vt:lpstr>Презентация PowerPoint</vt:lpstr>
      <vt:lpstr>Презентация PowerPoint</vt:lpstr>
      <vt:lpstr>Механизмы решения проблем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Данил Крюков</cp:lastModifiedBy>
  <cp:revision>47</cp:revision>
  <dcterms:created xsi:type="dcterms:W3CDTF">2013-03-26T15:59:35Z</dcterms:created>
  <dcterms:modified xsi:type="dcterms:W3CDTF">2018-04-28T01:43:32Z</dcterms:modified>
</cp:coreProperties>
</file>