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68" r:id="rId2"/>
    <p:sldId id="273" r:id="rId3"/>
    <p:sldId id="257" r:id="rId4"/>
    <p:sldId id="269" r:id="rId5"/>
    <p:sldId id="270" r:id="rId6"/>
    <p:sldId id="271" r:id="rId7"/>
    <p:sldId id="263" r:id="rId8"/>
    <p:sldId id="267" r:id="rId9"/>
    <p:sldId id="274" r:id="rId10"/>
    <p:sldId id="275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0007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681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7107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7108" name="Freeform 1028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09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7110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7284BA-9C43-4F9A-8BED-8C021413DA18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7111" name="Rectangle 103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AFC9B-37F2-4EBA-BFCD-16EEC332EE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9D726-971B-4D31-967D-83440424C0D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A556EF-6D81-48A2-ABD1-BC0DF185742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01E6940-822E-469B-8A44-1283D5E166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89121-F0B1-45ED-949C-A8F86311D3F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C0D54-A650-40B8-A962-A15136ED87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95ABC-45F3-4E1C-9271-F8D3E55F1D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29EF1-8BFF-457A-AECC-8BC73F18E0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B2742-6BDE-4B3C-BBB2-B95B06202B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9BB38-E1DC-4AA4-929B-76493A296F2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13553-0FC1-4309-9997-176D50C47C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64E3B-D648-442A-8C1D-7C46F055FC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43AF2B63-A43B-4BF1-B034-FDDE3F6767E7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3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467544" y="1988840"/>
            <a:ext cx="7776864" cy="677108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5720" tIns="0" rIns="45720" bIns="0" anchor="ctr">
            <a:sp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kern="0" cap="all" dirty="0" smtClean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Экосистема озера.</a:t>
            </a:r>
            <a:endParaRPr lang="ru-RU" sz="4400" b="1" cap="all" dirty="0">
              <a:ln w="6350"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979712" y="3068960"/>
            <a:ext cx="5400600" cy="576262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7500"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Окружающий мир, 3 класс</a:t>
            </a:r>
            <a:endParaRPr lang="ru-RU" sz="3200" b="1" dirty="0">
              <a:solidFill>
                <a:schemeClr val="tx1">
                  <a:tint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sov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221163"/>
            <a:ext cx="2130425" cy="24066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" name="Подзаголовок 6"/>
          <p:cNvSpPr txBox="1">
            <a:spLocks/>
          </p:cNvSpPr>
          <p:nvPr/>
        </p:nvSpPr>
        <p:spPr bwMode="auto">
          <a:xfrm>
            <a:off x="4644008" y="5661248"/>
            <a:ext cx="4343400" cy="981075"/>
          </a:xfrm>
          <a:prstGeom prst="rect">
            <a:avLst/>
          </a:prstGeom>
          <a:ln>
            <a:solidFill>
              <a:srgbClr val="00206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№ </a:t>
            </a:r>
            <a:r>
              <a:rPr lang="ru-RU" kern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kern="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Устинова Маргарита Алексеевна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© </a:t>
            </a:r>
            <a:r>
              <a:rPr lang="en-US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ООО 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kern="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Баласс</a:t>
            </a:r>
            <a:r>
              <a:rPr lang="ru-RU" kern="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468313" y="115888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Применяем знания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052736"/>
            <a:ext cx="8011167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Выполните в рабочей тетради задание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 (М) стр.24.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Проверьте себя.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9872" y="1844824"/>
            <a:ext cx="1922321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дафния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2852936"/>
            <a:ext cx="1409425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рогоз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3789040"/>
            <a:ext cx="1021433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3888" y="4725144"/>
            <a:ext cx="1768689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карась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9832" y="5733256"/>
            <a:ext cx="4174412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зарастание озера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6"/>
            <a:ext cx="1800200" cy="136356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16832"/>
            <a:ext cx="1152128" cy="168897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4" cstate="print"/>
          <a:srcRect l="17500" t="29629" r="7500"/>
          <a:stretch>
            <a:fillRect/>
          </a:stretch>
        </p:blipFill>
        <p:spPr bwMode="auto">
          <a:xfrm>
            <a:off x="1187624" y="3356992"/>
            <a:ext cx="2160240" cy="136815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2050" name="Picture 2" descr="C:\Users\Пользователь\Desktop\3.jpg"/>
          <p:cNvPicPr>
            <a:picLocks noChangeAspect="1" noChangeArrowheads="1"/>
          </p:cNvPicPr>
          <p:nvPr/>
        </p:nvPicPr>
        <p:blipFill>
          <a:blip r:embed="rId5" cstate="print"/>
          <a:srcRect l="4641" t="5530" r="5586" b="5530"/>
          <a:stretch>
            <a:fillRect/>
          </a:stretch>
        </p:blipFill>
        <p:spPr bwMode="auto">
          <a:xfrm>
            <a:off x="5724128" y="4211234"/>
            <a:ext cx="2304256" cy="13097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5085184"/>
            <a:ext cx="2195736" cy="164680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 txBox="1">
            <a:spLocks noGrp="1"/>
          </p:cNvSpPr>
          <p:nvPr>
            <p:ph type="title"/>
          </p:nvPr>
        </p:nvSpPr>
        <p:spPr>
          <a:xfrm>
            <a:off x="1763688" y="404664"/>
            <a:ext cx="5626968" cy="4154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rIns="0" bIns="0" anchor="b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Источники информации:</a:t>
            </a:r>
          </a:p>
        </p:txBody>
      </p:sp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1.  Тексты, задания и иллюстрации из учебника и рабочей тетради для 3-го класса Окружающий  мир «Обитатели Земли» А.А.Вахрушев, Д.Д.Данилов, О.В.Бурский,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А.С.Раутиан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2. Задания из Методических рекомендаций для учителя по курсу окружающего мира для 3-го класса А.А. Вахрушев, Е.А. Самойлова, О.В. </a:t>
            </a:r>
            <a:r>
              <a:rPr lang="ru-RU" sz="2000" dirty="0" err="1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Чиханова</a:t>
            </a: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3.  Изображения с </a:t>
            </a:r>
            <a:r>
              <a:rPr lang="en-US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  <a:hlinkClick r:id="rId2"/>
              </a:rPr>
              <a:t>http://images.yandex.ru</a:t>
            </a:r>
            <a:endParaRPr lang="ru-RU" sz="2000" dirty="0" smtClean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4.  Авторские задания.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467544" y="116632"/>
            <a:ext cx="8229600" cy="720080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Определяем проблему урока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196752"/>
            <a:ext cx="2792955" cy="2182643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кругленная прямоугольная выноска 5"/>
          <p:cNvSpPr/>
          <p:nvPr/>
        </p:nvSpPr>
        <p:spPr bwMode="auto">
          <a:xfrm>
            <a:off x="179512" y="1052736"/>
            <a:ext cx="3384376" cy="612648"/>
          </a:xfrm>
          <a:prstGeom prst="wedgeRoundRectCallout">
            <a:avLst>
              <a:gd name="adj1" fmla="val 41119"/>
              <a:gd name="adj2" fmla="val 94159"/>
              <a:gd name="adj3" fmla="val 16667"/>
            </a:avLst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Как жаль, что наше озеро заносится</a:t>
            </a:r>
          </a:p>
          <a:p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илом! В нём уже неприятно купаться...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71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 bwMode="auto">
          <a:xfrm>
            <a:off x="5292080" y="1052736"/>
            <a:ext cx="3672408" cy="1008112"/>
          </a:xfrm>
          <a:prstGeom prst="wedgeRoundRectCallout">
            <a:avLst>
              <a:gd name="adj1" fmla="val -56592"/>
              <a:gd name="adj2" fmla="val 43770"/>
              <a:gd name="adj3" fmla="val 16667"/>
            </a:avLst>
          </a:prstGeom>
          <a:ln>
            <a:solidFill>
              <a:srgbClr val="00206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Похоже, разрушители в </a:t>
            </a:r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озере не </a:t>
            </a:r>
            <a:endParaRPr lang="ru-RU" sz="1400" b="1" dirty="0" smtClean="0">
              <a:solidFill>
                <a:srgbClr val="00071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справляются </a:t>
            </a:r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со своей работой. Вот оно</a:t>
            </a:r>
          </a:p>
          <a:p>
            <a:pPr algn="ctr"/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постепенно и зарастает. Если так пойдёт и</a:t>
            </a:r>
          </a:p>
          <a:p>
            <a:pPr algn="ctr"/>
            <a:r>
              <a:rPr lang="ru-RU" sz="1400" b="1" dirty="0" smtClean="0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rPr>
              <a:t>дальше, наше озеро превратится в болото.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0714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3717032"/>
            <a:ext cx="2818207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 чём говорят ребята?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437112"/>
            <a:ext cx="5976664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Ответ на какой вопрос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 найдёте на уроке?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5013176"/>
            <a:ext cx="7416824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Почему озеро зарастает и превращается в болото?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5733256"/>
            <a:ext cx="7848871" cy="52322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Тема урока: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«Экосистема озера».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980728"/>
            <a:ext cx="8435280" cy="3240360"/>
          </a:xfrm>
        </p:spPr>
        <p:txBody>
          <a:bodyPr/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C000"/>
                </a:solidFill>
              </a:rPr>
              <a:t>1. Чем озера отличаются от других водоемов?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00B050"/>
                </a:solidFill>
              </a:rPr>
              <a:t>2. Где образуются озера?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FFFF00"/>
                </a:solidFill>
              </a:rPr>
              <a:t>3. Какие озера называют проточными, а какие бессточными?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4. Какие «профессии» живых организмов мы встречаем в каждой экосистеме?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37112"/>
            <a:ext cx="3456384" cy="2132856"/>
          </a:xfrm>
          <a:prstGeom prst="rect">
            <a:avLst/>
          </a:prstGeom>
          <a:ln w="38100"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467544" y="188640"/>
            <a:ext cx="8229600" cy="720080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>
                <a:ln w="6350">
                  <a:noFill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Вспоминаем то, что знаем.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491064" cy="576064"/>
          </a:xfr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/>
              <a:t>Озёрные </a:t>
            </a:r>
            <a:r>
              <a:rPr lang="ru-RU" sz="2400" b="1" dirty="0" smtClean="0"/>
              <a:t>производители</a:t>
            </a:r>
            <a:endParaRPr lang="ru-RU" sz="2400" b="1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365104"/>
            <a:ext cx="2016224" cy="233704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365104"/>
            <a:ext cx="1944216" cy="23488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412776"/>
            <a:ext cx="3168352" cy="25202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1412776"/>
            <a:ext cx="1800200" cy="25202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12776"/>
            <a:ext cx="1944216" cy="252028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79512" y="3933056"/>
            <a:ext cx="1872208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элодея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3848" y="3789040"/>
            <a:ext cx="1728192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/>
              <a:t>хара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3861048"/>
            <a:ext cx="2304256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кувшинка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6165304"/>
            <a:ext cx="1728192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камыш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6165304"/>
            <a:ext cx="1512168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рогоз</a:t>
            </a:r>
            <a:endParaRPr lang="ru-RU" sz="2000" b="1" dirty="0"/>
          </a:p>
        </p:txBody>
      </p:sp>
      <p:sp>
        <p:nvSpPr>
          <p:cNvPr id="14" name="AutoShape 4"/>
          <p:cNvSpPr txBox="1">
            <a:spLocks noChangeArrowheads="1"/>
          </p:cNvSpPr>
          <p:nvPr/>
        </p:nvSpPr>
        <p:spPr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85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385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385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38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38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4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6" dur="38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2520280" cy="172819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589240"/>
            <a:ext cx="3096344" cy="108012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573016"/>
            <a:ext cx="2592288" cy="137884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085184"/>
            <a:ext cx="3024336" cy="1620539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1484784"/>
            <a:ext cx="2538165" cy="201163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1556792"/>
            <a:ext cx="2250133" cy="19229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59832" y="1628800"/>
            <a:ext cx="3240360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дафния и циклоп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(сильно увеличены)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Мелкие рачки – великие чистильщики,</a:t>
            </a:r>
          </a:p>
          <a:p>
            <a:pPr algn="ctr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пропускают за день почти литр воды.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 bwMode="auto">
          <a:xfrm rot="5400000">
            <a:off x="2195736" y="1484784"/>
            <a:ext cx="1080120" cy="10801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6" name="Прямая со стрелкой 15"/>
          <p:cNvCxnSpPr/>
          <p:nvPr/>
        </p:nvCxnSpPr>
        <p:spPr bwMode="auto">
          <a:xfrm rot="16200000" flipH="1">
            <a:off x="6120172" y="1592796"/>
            <a:ext cx="1080120" cy="8640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3059832" y="5013176"/>
            <a:ext cx="1584176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уклейка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60032" y="4437112"/>
            <a:ext cx="1008112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ёрш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1840" y="6237312"/>
            <a:ext cx="1224136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ротан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016" y="6237312"/>
            <a:ext cx="1296144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щука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AutoShape 4"/>
          <p:cNvSpPr txBox="1">
            <a:spLocks noChangeArrowheads="1"/>
          </p:cNvSpPr>
          <p:nvPr/>
        </p:nvSpPr>
        <p:spPr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980728"/>
            <a:ext cx="4392488" cy="576064"/>
          </a:xfr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/>
              <a:t>Озёрные </a:t>
            </a:r>
            <a:r>
              <a:rPr lang="ru-RU" sz="2400" b="1" dirty="0" smtClean="0"/>
              <a:t>потребители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2736304" cy="18002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268760"/>
            <a:ext cx="2880320" cy="194421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789040"/>
            <a:ext cx="3238500" cy="242887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861048"/>
            <a:ext cx="3428231" cy="229490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23528" y="3212976"/>
            <a:ext cx="4248472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мотыль – личинки комаров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3284984"/>
            <a:ext cx="2880320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речной рак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6309320"/>
            <a:ext cx="2664296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прудовик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24128" y="6309320"/>
            <a:ext cx="2736304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беззубка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"/>
          <p:cNvSpPr txBox="1">
            <a:spLocks noChangeArrowheads="1"/>
          </p:cNvSpPr>
          <p:nvPr/>
        </p:nvSpPr>
        <p:spPr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80728"/>
            <a:ext cx="4896544" cy="544612"/>
          </a:xfr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 smtClean="0"/>
              <a:t>Озёрные </a:t>
            </a:r>
            <a:r>
              <a:rPr lang="ru-RU" sz="2400" b="1" dirty="0" smtClean="0"/>
              <a:t>разрушители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8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38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38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6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8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2824163" y="351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72816"/>
            <a:ext cx="1800200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Рисунок 1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556792"/>
            <a:ext cx="936104" cy="79208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1" name="Рисунок 2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980728"/>
            <a:ext cx="1008112" cy="8640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2" name="Рисунок 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052736"/>
            <a:ext cx="1656184" cy="1152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Рисунок 2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908721"/>
            <a:ext cx="1835696" cy="1080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Рисунок 23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3861048"/>
            <a:ext cx="1512168" cy="12241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Рисунок 24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4869160"/>
            <a:ext cx="1368152" cy="11327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Рисунок 25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15616" y="4149080"/>
            <a:ext cx="1584176" cy="10081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Овал 26"/>
          <p:cNvSpPr/>
          <p:nvPr/>
        </p:nvSpPr>
        <p:spPr bwMode="auto">
          <a:xfrm>
            <a:off x="5940152" y="3717032"/>
            <a:ext cx="2448272" cy="1224136"/>
          </a:xfrm>
          <a:prstGeom prst="ellipse">
            <a:avLst/>
          </a:prstGeom>
          <a:solidFill>
            <a:schemeClr val="accent1"/>
          </a:solidFill>
          <a:ln w="28575" cap="flat" cmpd="sng" algn="ctr">
            <a:solidFill>
              <a:srgbClr val="0007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714"/>
                </a:solidFill>
                <a:effectLst/>
                <a:latin typeface="Times New Roman" pitchFamily="18" charset="0"/>
                <a:cs typeface="Times New Roman" pitchFamily="18" charset="0"/>
              </a:rPr>
              <a:t>мёртвые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71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714"/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организмы</a:t>
            </a:r>
          </a:p>
        </p:txBody>
      </p:sp>
      <p:sp>
        <p:nvSpPr>
          <p:cNvPr id="28" name="Стрелка вниз 27"/>
          <p:cNvSpPr/>
          <p:nvPr/>
        </p:nvSpPr>
        <p:spPr bwMode="auto">
          <a:xfrm>
            <a:off x="6948264" y="5013176"/>
            <a:ext cx="576064" cy="1224136"/>
          </a:xfrm>
          <a:prstGeom prst="downArrow">
            <a:avLst/>
          </a:prstGeom>
          <a:solidFill>
            <a:srgbClr val="000714"/>
          </a:solidFill>
          <a:ln w="9525" cap="flat" cmpd="sng" algn="ctr">
            <a:solidFill>
              <a:srgbClr val="000714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0714"/>
              </a:solidFill>
              <a:effectLst/>
              <a:latin typeface="Tahoma" pitchFamily="34" charset="0"/>
            </a:endParaRPr>
          </a:p>
        </p:txBody>
      </p:sp>
      <p:sp>
        <p:nvSpPr>
          <p:cNvPr id="29" name="Стрелка вправо 28"/>
          <p:cNvSpPr/>
          <p:nvPr/>
        </p:nvSpPr>
        <p:spPr bwMode="auto">
          <a:xfrm>
            <a:off x="2051720" y="1988840"/>
            <a:ext cx="1008112" cy="484632"/>
          </a:xfrm>
          <a:prstGeom prst="rightArrow">
            <a:avLst>
              <a:gd name="adj1" fmla="val 60482"/>
              <a:gd name="adj2" fmla="val 57862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0" name="Стрелка вправо 29"/>
          <p:cNvSpPr/>
          <p:nvPr/>
        </p:nvSpPr>
        <p:spPr bwMode="auto">
          <a:xfrm>
            <a:off x="3635896" y="980728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1" name="Стрелка вправо 30"/>
          <p:cNvSpPr/>
          <p:nvPr/>
        </p:nvSpPr>
        <p:spPr bwMode="auto">
          <a:xfrm>
            <a:off x="6300192" y="1052736"/>
            <a:ext cx="978408" cy="484632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2" name="Стрелка вниз 31"/>
          <p:cNvSpPr/>
          <p:nvPr/>
        </p:nvSpPr>
        <p:spPr bwMode="auto">
          <a:xfrm rot="1045101">
            <a:off x="7455410" y="2112687"/>
            <a:ext cx="513316" cy="144016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Стрелка вниз 32"/>
          <p:cNvSpPr/>
          <p:nvPr/>
        </p:nvSpPr>
        <p:spPr bwMode="auto">
          <a:xfrm rot="19889001">
            <a:off x="5806613" y="2215847"/>
            <a:ext cx="591552" cy="1525820"/>
          </a:xfrm>
          <a:prstGeom prst="downArrow">
            <a:avLst>
              <a:gd name="adj1" fmla="val 36625"/>
              <a:gd name="adj2" fmla="val 50000"/>
            </a:avLst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4" name="Стрелка вниз 33"/>
          <p:cNvSpPr/>
          <p:nvPr/>
        </p:nvSpPr>
        <p:spPr bwMode="auto">
          <a:xfrm rot="18658863">
            <a:off x="4581602" y="1913000"/>
            <a:ext cx="507922" cy="2403970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6" name="Стрелка вправо 35"/>
          <p:cNvSpPr/>
          <p:nvPr/>
        </p:nvSpPr>
        <p:spPr bwMode="auto">
          <a:xfrm rot="10800000">
            <a:off x="4211960" y="4581128"/>
            <a:ext cx="1656184" cy="504056"/>
          </a:xfrm>
          <a:prstGeom prst="right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7" name="Стрелка вправо 36"/>
          <p:cNvSpPr/>
          <p:nvPr/>
        </p:nvSpPr>
        <p:spPr bwMode="auto">
          <a:xfrm rot="14934721">
            <a:off x="731275" y="3271806"/>
            <a:ext cx="1137325" cy="573933"/>
          </a:xfrm>
          <a:prstGeom prst="rightArrow">
            <a:avLst/>
          </a:prstGeom>
          <a:solidFill>
            <a:srgbClr val="99663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 rot="20063493">
            <a:off x="1907704" y="2795402"/>
            <a:ext cx="504056" cy="1339204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139952" y="6237312"/>
            <a:ext cx="4680520" cy="461665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Что означает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чёрная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стрелка?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4"/>
          <p:cNvSpPr txBox="1">
            <a:spLocks noChangeArrowheads="1"/>
          </p:cNvSpPr>
          <p:nvPr/>
        </p:nvSpPr>
        <p:spPr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908720"/>
            <a:ext cx="2232248" cy="616620"/>
          </a:xfr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2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Круговорот веществ в </a:t>
            </a: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озере</a:t>
            </a:r>
            <a:endParaRPr lang="ru-RU" sz="2200" b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 animBg="1"/>
      <p:bldP spid="37" grpId="0" animBg="1"/>
      <p:bldP spid="39" grpId="0" animBg="1"/>
      <p:bldP spid="40" grpId="0" animBg="1"/>
      <p:bldP spid="153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491880" y="980728"/>
            <a:ext cx="2304256" cy="504056"/>
          </a:xfrm>
          <a:ln>
            <a:solidFill>
              <a:srgbClr val="00206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b="1" dirty="0" smtClean="0">
                <a:effectLst/>
                <a:latin typeface="Times New Roman" pitchFamily="18" charset="0"/>
                <a:cs typeface="Times New Roman" pitchFamily="18" charset="0"/>
              </a:rPr>
              <a:t>Выводы:</a:t>
            </a:r>
            <a:endParaRPr lang="ru-RU" sz="2800" b="1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3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1556792"/>
            <a:ext cx="7633543" cy="720080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</a:pP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экосистеме озера есть живые </a:t>
            </a:r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организмы всех «профессий». </a:t>
            </a:r>
            <a:endParaRPr lang="ru-RU" sz="2800" b="1" dirty="0">
              <a:solidFill>
                <a:schemeClr val="bg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разрушители</a:t>
            </a: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справляются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 своей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работой и остатки мертвых организмов накапливаются на дне в виде ила.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Значит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круговорот веществ в озере</a:t>
            </a:r>
            <a:r>
              <a:rPr lang="ru-RU" sz="2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полностью замкнут.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озеро со временем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превращается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болото</a:t>
            </a:r>
            <a:r>
              <a:rPr lang="ru-RU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12800" y="-297666"/>
            <a:ext cx="228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ru-RU" sz="28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4653136"/>
            <a:ext cx="2664296" cy="199822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6" name="AutoShape 4"/>
          <p:cNvSpPr txBox="1">
            <a:spLocks noChangeArrowheads="1"/>
          </p:cNvSpPr>
          <p:nvPr/>
        </p:nvSpPr>
        <p:spPr>
          <a:xfrm>
            <a:off x="468313" y="188913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открытие знаний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32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 txBox="1">
            <a:spLocks noChangeArrowheads="1"/>
          </p:cNvSpPr>
          <p:nvPr/>
        </p:nvSpPr>
        <p:spPr>
          <a:xfrm>
            <a:off x="468313" y="115888"/>
            <a:ext cx="8229600" cy="719137"/>
          </a:xfrm>
          <a:prstGeom prst="roundRect">
            <a:avLst>
              <a:gd name="adj" fmla="val 16667"/>
            </a:avLst>
          </a:prstGeom>
          <a:solidFill>
            <a:srgbClr val="F8A73C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anchor="b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Применяем знания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96752"/>
            <a:ext cx="8011167" cy="400110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Выполните в рабочей тетради задание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 (П) стр.23.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Проверьте себя.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132856"/>
            <a:ext cx="8640960" cy="280076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Щука,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хара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окунь, кувшинка, рогоз, мотыль, циклоп,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камыш,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дафния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, рак, карась, элодея, плотва, окунь, беззубка.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 bwMode="auto">
          <a:xfrm>
            <a:off x="2483768" y="2852936"/>
            <a:ext cx="1224136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/>
          <p:cNvCxnSpPr/>
          <p:nvPr/>
        </p:nvCxnSpPr>
        <p:spPr bwMode="auto">
          <a:xfrm>
            <a:off x="5796136" y="2852936"/>
            <a:ext cx="259228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/>
          <p:cNvCxnSpPr/>
          <p:nvPr/>
        </p:nvCxnSpPr>
        <p:spPr bwMode="auto">
          <a:xfrm>
            <a:off x="611560" y="3501008"/>
            <a:ext cx="136815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/>
          <p:cNvCxnSpPr/>
          <p:nvPr/>
        </p:nvCxnSpPr>
        <p:spPr bwMode="auto">
          <a:xfrm>
            <a:off x="6660232" y="3501008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Прямая соединительная линия 15"/>
          <p:cNvCxnSpPr/>
          <p:nvPr/>
        </p:nvCxnSpPr>
        <p:spPr bwMode="auto">
          <a:xfrm>
            <a:off x="6444208" y="4149080"/>
            <a:ext cx="165618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5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Прямая соединительная линия 17"/>
          <p:cNvCxnSpPr/>
          <p:nvPr/>
        </p:nvCxnSpPr>
        <p:spPr bwMode="auto">
          <a:xfrm>
            <a:off x="827584" y="2852936"/>
            <a:ext cx="14401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0" name="Прямая соединительная линия 19"/>
          <p:cNvCxnSpPr/>
          <p:nvPr/>
        </p:nvCxnSpPr>
        <p:spPr bwMode="auto">
          <a:xfrm>
            <a:off x="3995936" y="2852936"/>
            <a:ext cx="14401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/>
          <p:nvPr/>
        </p:nvCxnSpPr>
        <p:spPr bwMode="auto">
          <a:xfrm>
            <a:off x="4499992" y="3501008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/>
          <p:nvPr/>
        </p:nvCxnSpPr>
        <p:spPr bwMode="auto">
          <a:xfrm>
            <a:off x="1043608" y="4221088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/>
          <p:nvPr/>
        </p:nvCxnSpPr>
        <p:spPr bwMode="auto">
          <a:xfrm>
            <a:off x="4427984" y="4149080"/>
            <a:ext cx="165618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/>
          <p:nvPr/>
        </p:nvCxnSpPr>
        <p:spPr bwMode="auto">
          <a:xfrm>
            <a:off x="1619672" y="4797152"/>
            <a:ext cx="172819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/>
          <p:nvPr/>
        </p:nvCxnSpPr>
        <p:spPr bwMode="auto">
          <a:xfrm>
            <a:off x="3635896" y="4797152"/>
            <a:ext cx="1440160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/>
          <p:cNvCxnSpPr/>
          <p:nvPr/>
        </p:nvCxnSpPr>
        <p:spPr bwMode="auto">
          <a:xfrm>
            <a:off x="2267744" y="3501008"/>
            <a:ext cx="1872208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2" name="Прямая соединительная линия 31"/>
          <p:cNvCxnSpPr/>
          <p:nvPr/>
        </p:nvCxnSpPr>
        <p:spPr bwMode="auto">
          <a:xfrm>
            <a:off x="5436096" y="4797152"/>
            <a:ext cx="201622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Прямая соединительная линия 33"/>
          <p:cNvCxnSpPr/>
          <p:nvPr/>
        </p:nvCxnSpPr>
        <p:spPr bwMode="auto">
          <a:xfrm>
            <a:off x="3203848" y="4221088"/>
            <a:ext cx="936104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99663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940</TotalTime>
  <Words>361</Words>
  <Application>Microsoft Office PowerPoint</Application>
  <PresentationFormat>Экран (4:3)</PresentationFormat>
  <Paragraphs>68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Океан</vt:lpstr>
      <vt:lpstr>Слайд 1</vt:lpstr>
      <vt:lpstr>Слайд 2</vt:lpstr>
      <vt:lpstr>   1. Чем озера отличаются от других водоемов? 2. Где образуются озера? 3. Какие озера называют проточными, а какие бессточными? 4. Какие «профессии» живых организмов мы встречаем в каждой экосистеме?   </vt:lpstr>
      <vt:lpstr>Озёрные производители</vt:lpstr>
      <vt:lpstr>Озёрные потребители</vt:lpstr>
      <vt:lpstr>Озёрные разрушители</vt:lpstr>
      <vt:lpstr>Круговорот веществ в озере</vt:lpstr>
      <vt:lpstr>Выводы:</vt:lpstr>
      <vt:lpstr>Слайд 9</vt:lpstr>
      <vt:lpstr>Слайд 10</vt:lpstr>
      <vt:lpstr>Источники информации:</vt:lpstr>
    </vt:vector>
  </TitlesOfParts>
  <Company>школа №5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Экосистема озера</dc:title>
  <dc:creator>class5</dc:creator>
  <cp:lastModifiedBy>Пользователь</cp:lastModifiedBy>
  <cp:revision>96</cp:revision>
  <dcterms:created xsi:type="dcterms:W3CDTF">2006-12-02T10:31:06Z</dcterms:created>
  <dcterms:modified xsi:type="dcterms:W3CDTF">2013-09-28T20:13:24Z</dcterms:modified>
  <cp:contentStatus/>
</cp:coreProperties>
</file>