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7" r:id="rId3"/>
    <p:sldId id="258" r:id="rId4"/>
    <p:sldId id="259" r:id="rId5"/>
    <p:sldId id="262" r:id="rId6"/>
    <p:sldId id="263" r:id="rId7"/>
    <p:sldId id="264" r:id="rId8"/>
    <p:sldId id="271" r:id="rId9"/>
    <p:sldId id="272" r:id="rId10"/>
    <p:sldId id="273" r:id="rId11"/>
    <p:sldId id="268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236E"/>
    <a:srgbClr val="55DA26"/>
    <a:srgbClr val="20520E"/>
    <a:srgbClr val="55DB25"/>
    <a:srgbClr val="01FF7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0" autoAdjust="0"/>
    <p:restoredTop sz="94660"/>
  </p:normalViewPr>
  <p:slideViewPr>
    <p:cSldViewPr>
      <p:cViewPr>
        <p:scale>
          <a:sx n="94" d="100"/>
          <a:sy n="94" d="100"/>
        </p:scale>
        <p:origin x="-130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44BAF-4582-406A-B0FA-C1E068EBB999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7BB94-BCB4-46FC-934C-E52521E9E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58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7BB94-BCB4-46FC-934C-E52521E9E63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72008-AF36-4B73-8681-AD18B78BCD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8462F-0E21-4344-B789-9BC786FDCF19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2438400"/>
            <a:ext cx="3962400" cy="1600200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Отчего мы иногда болеем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2296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УМК «Школа 2100»</a:t>
            </a:r>
          </a:p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окружающего мира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3528" y="1785926"/>
            <a:ext cx="4286248" cy="4929222"/>
          </a:xfrm>
          <a:prstGeom prst="round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3725576ae2bf8326cae3458f7ecc4c1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4283106" cy="450059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0_6ea42_f68efec5_XL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1714488"/>
            <a:ext cx="4286280" cy="4357718"/>
          </a:xfrm>
          <a:prstGeom prst="roundRect">
            <a:avLst/>
          </a:prstGeom>
          <a:ln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Профилактика болезней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0" y="1142984"/>
            <a:ext cx="4572000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Правильное  питание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Соблюдение  режима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Закаливание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Употребление  витаминов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Занятие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спортом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Профилактические прививки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Отказ от вредных привычек</a:t>
            </a:r>
          </a:p>
        </p:txBody>
      </p:sp>
      <p:pic>
        <p:nvPicPr>
          <p:cNvPr id="8" name="Содержимое 7" descr="59eb79e215c64e52fcbe2cf750d03648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000364" y="928670"/>
            <a:ext cx="2970206" cy="1928826"/>
          </a:xfrm>
          <a:prstGeom prst="ellipse">
            <a:avLst/>
          </a:prstGeom>
        </p:spPr>
      </p:pic>
      <p:pic>
        <p:nvPicPr>
          <p:cNvPr id="9" name="Рисунок 8" descr="31.05.11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4645152"/>
            <a:ext cx="3240634" cy="2212848"/>
          </a:xfrm>
          <a:prstGeom prst="ellipse">
            <a:avLst/>
          </a:prstGeom>
        </p:spPr>
      </p:pic>
      <p:pic>
        <p:nvPicPr>
          <p:cNvPr id="10" name="Рисунок 9" descr="jui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386259"/>
            <a:ext cx="3857632" cy="2471741"/>
          </a:xfrm>
          <a:prstGeom prst="ellipse">
            <a:avLst/>
          </a:prstGeom>
        </p:spPr>
      </p:pic>
      <p:pic>
        <p:nvPicPr>
          <p:cNvPr id="12" name="Рисунок 11" descr="1237415807_61991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2714620"/>
            <a:ext cx="3000396" cy="2571769"/>
          </a:xfrm>
          <a:prstGeom prst="ellipse">
            <a:avLst/>
          </a:prstGeom>
        </p:spPr>
      </p:pic>
      <p:pic>
        <p:nvPicPr>
          <p:cNvPr id="13" name="Рисунок 12" descr="o94CkE4A7NbK62MgWhiICp4gqZ8St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620" y="785794"/>
            <a:ext cx="3254380" cy="242889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1336_579388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635000"/>
            <a:ext cx="8153400" cy="55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db6d10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7166"/>
            <a:ext cx="7215238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944563"/>
          </a:xfrm>
        </p:spPr>
        <p:txBody>
          <a:bodyPr/>
          <a:lstStyle/>
          <a:p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Организм побеждает болезни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0"/>
            <a:ext cx="4876800" cy="762000"/>
          </a:xfrm>
          <a:solidFill>
            <a:schemeClr val="bg1"/>
          </a:solidFill>
          <a:ln>
            <a:solidFill>
              <a:srgbClr val="0066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4000"/>
              <a:t>ключевые слова: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914400" y="5257800"/>
            <a:ext cx="7620000" cy="7620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>
                <a:solidFill>
                  <a:srgbClr val="006600"/>
                </a:solidFill>
              </a:rPr>
              <a:t>ПРОФИЛАКТИКА БОЛЕЗНЕЙ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914400" y="2057400"/>
            <a:ext cx="76200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>
                <a:solidFill>
                  <a:srgbClr val="006600"/>
                </a:solidFill>
              </a:rPr>
              <a:t>ПРИЧИНА БОЛЕЗНЕЙ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4114800" y="16002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6600">
                  <a:gamma/>
                  <a:tint val="29804"/>
                  <a:invGamma/>
                </a:srgbClr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914400" y="3124200"/>
            <a:ext cx="76200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>
                <a:solidFill>
                  <a:srgbClr val="006600"/>
                </a:solidFill>
              </a:rPr>
              <a:t>СИМПТОМЫ БОЛЕЗНЕЙ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914400" y="4191000"/>
            <a:ext cx="76200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>
                <a:solidFill>
                  <a:srgbClr val="006600"/>
                </a:solidFill>
              </a:rPr>
              <a:t>ЛЕЧЕНИЕ БОЛЕЗНЕЙ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4114800" y="26670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6600">
                  <a:gamma/>
                  <a:tint val="29804"/>
                  <a:invGamma/>
                </a:srgbClr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4114800" y="37338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6600">
                  <a:gamma/>
                  <a:tint val="29804"/>
                  <a:invGamma/>
                </a:srgbClr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4114800" y="48006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6600">
                  <a:gamma/>
                  <a:tint val="29804"/>
                  <a:invGamma/>
                </a:srgbClr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nimBg="1"/>
      <p:bldP spid="34820" grpId="0" animBg="1"/>
      <p:bldP spid="34822" grpId="0" animBg="1"/>
      <p:bldP spid="34821" grpId="0" animBg="1"/>
      <p:bldP spid="34824" grpId="0" animBg="1"/>
      <p:bldP spid="34825" grpId="0" animBg="1"/>
      <p:bldP spid="34823" grpId="0" animBg="1"/>
      <p:bldP spid="34826" grpId="0" animBg="1"/>
      <p:bldP spid="348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5409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Причины болезней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Травмы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Простуда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Бактерии и микробы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Нарушение правил личной гигиены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Вредные привычки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Неправильное питание</a:t>
            </a:r>
          </a:p>
          <a:p>
            <a:endParaRPr lang="ru-RU" dirty="0"/>
          </a:p>
        </p:txBody>
      </p:sp>
      <p:pic>
        <p:nvPicPr>
          <p:cNvPr id="4" name="Рисунок 3" descr="x_db6d10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3500438"/>
            <a:ext cx="3186483" cy="318648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Симптомы болезни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Слабость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Головная боль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Высокая температура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Кашель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 в горле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286256"/>
            <a:ext cx="2705093" cy="2214578"/>
          </a:xfrm>
          <a:prstGeom prst="ellips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5" name="Picture 4" descr="C:\Documents and Settings\Admin\Рабочий стол\презентация\hyperstensionsfacts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715008" y="2000240"/>
            <a:ext cx="3000396" cy="2214578"/>
          </a:xfrm>
          <a:prstGeom prst="ellipse">
            <a:avLst/>
          </a:prstGeom>
          <a:noFill/>
          <a:ln>
            <a:solidFill>
              <a:srgbClr val="FFFF00"/>
            </a:solidFill>
          </a:ln>
          <a:extLst/>
        </p:spPr>
      </p:pic>
      <p:pic>
        <p:nvPicPr>
          <p:cNvPr id="6" name="Рисунок 5" descr="7942_558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85984" y="4286256"/>
            <a:ext cx="3000396" cy="2357478"/>
          </a:xfrm>
          <a:prstGeom prst="ellipse">
            <a:avLst/>
          </a:prstGeom>
          <a:ln>
            <a:solidFill>
              <a:srgbClr val="FFFF00"/>
            </a:solidFill>
          </a:ln>
        </p:spPr>
      </p:pic>
      <p:pic>
        <p:nvPicPr>
          <p:cNvPr id="7" name="Рисунок 6" descr="05ace38af8c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1000108"/>
            <a:ext cx="3286148" cy="1857388"/>
          </a:xfrm>
          <a:prstGeom prst="ellipse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2" name="Rectangle 90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Решить примеры и расположить ответы в порядке возрастания </a:t>
            </a:r>
          </a:p>
        </p:txBody>
      </p:sp>
      <p:graphicFrame>
        <p:nvGraphicFramePr>
          <p:cNvPr id="8214" name="Group 22"/>
          <p:cNvGraphicFramePr>
            <a:graphicFrameLocks noGrp="1"/>
          </p:cNvGraphicFramePr>
          <p:nvPr>
            <p:ph sz="quarter" idx="1"/>
          </p:nvPr>
        </p:nvGraphicFramePr>
        <p:xfrm>
          <a:off x="533400" y="1600200"/>
          <a:ext cx="2514600" cy="1371600"/>
        </p:xfrm>
        <a:graphic>
          <a:graphicData uri="http://schemas.openxmlformats.org/drawingml/2006/table">
            <a:tbl>
              <a:tblPr/>
              <a:tblGrid>
                <a:gridCol w="251460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 = 200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61" name="Group 69"/>
          <p:cNvGraphicFramePr>
            <a:graphicFrameLocks noGrp="1"/>
          </p:cNvGraphicFramePr>
          <p:nvPr>
            <p:ph sz="quarter" idx="2"/>
          </p:nvPr>
        </p:nvGraphicFramePr>
        <p:xfrm>
          <a:off x="3505200" y="5105400"/>
          <a:ext cx="2438400" cy="1371600"/>
        </p:xfrm>
        <a:graphic>
          <a:graphicData uri="http://schemas.openxmlformats.org/drawingml/2006/table">
            <a:tbl>
              <a:tblPr/>
              <a:tblGrid>
                <a:gridCol w="243840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– с = 24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74" name="Group 382"/>
          <p:cNvGraphicFramePr>
            <a:graphicFrameLocks noGrp="1"/>
          </p:cNvGraphicFramePr>
          <p:nvPr/>
        </p:nvGraphicFramePr>
        <p:xfrm>
          <a:off x="609600" y="3352800"/>
          <a:ext cx="2362200" cy="1397000"/>
        </p:xfrm>
        <a:graphic>
          <a:graphicData uri="http://schemas.openxmlformats.org/drawingml/2006/table">
            <a:tbl>
              <a:tblPr/>
              <a:tblGrid>
                <a:gridCol w="2362200"/>
              </a:tblGrid>
              <a:tr h="469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: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12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19" name="Group 327"/>
          <p:cNvGraphicFramePr>
            <a:graphicFrameLocks noGrp="1"/>
          </p:cNvGraphicFramePr>
          <p:nvPr/>
        </p:nvGraphicFramePr>
        <p:xfrm>
          <a:off x="6400800" y="3352800"/>
          <a:ext cx="2438400" cy="1371600"/>
        </p:xfrm>
        <a:graphic>
          <a:graphicData uri="http://schemas.openxmlformats.org/drawingml/2006/table">
            <a:tbl>
              <a:tblPr/>
              <a:tblGrid>
                <a:gridCol w="24384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 : 16 = 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18" name="Group 326"/>
          <p:cNvGraphicFramePr>
            <a:graphicFrameLocks noGrp="1"/>
          </p:cNvGraphicFramePr>
          <p:nvPr/>
        </p:nvGraphicFramePr>
        <p:xfrm>
          <a:off x="3657600" y="3352800"/>
          <a:ext cx="2209800" cy="1371600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: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14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79" name="Group 387"/>
          <p:cNvGraphicFramePr>
            <a:graphicFrameLocks noGrp="1"/>
          </p:cNvGraphicFramePr>
          <p:nvPr/>
        </p:nvGraphicFramePr>
        <p:xfrm>
          <a:off x="3581400" y="1600200"/>
          <a:ext cx="2362200" cy="1371600"/>
        </p:xfrm>
        <a:graphic>
          <a:graphicData uri="http://schemas.openxmlformats.org/drawingml/2006/table">
            <a:tbl>
              <a:tblPr/>
              <a:tblGrid>
                <a:gridCol w="2362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+ 360 = 410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78" name="Group 386"/>
          <p:cNvGraphicFramePr>
            <a:graphicFrameLocks noGrp="1"/>
          </p:cNvGraphicFramePr>
          <p:nvPr/>
        </p:nvGraphicFramePr>
        <p:xfrm>
          <a:off x="6324600" y="1600200"/>
          <a:ext cx="2514600" cy="1374775"/>
        </p:xfrm>
        <a:graphic>
          <a:graphicData uri="http://schemas.openxmlformats.org/drawingml/2006/table">
            <a:tbl>
              <a:tblPr/>
              <a:tblGrid>
                <a:gridCol w="2514600"/>
              </a:tblGrid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– 29 = 28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93" name="Group 145"/>
          <p:cNvGraphicFramePr>
            <a:graphicFrameLocks noGrp="1"/>
          </p:cNvGraphicFramePr>
          <p:nvPr>
            <p:ph sz="quarter" idx="1"/>
          </p:nvPr>
        </p:nvGraphicFramePr>
        <p:xfrm>
          <a:off x="685800" y="3048000"/>
          <a:ext cx="1219200" cy="13716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 = 200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795" name="Group 147"/>
          <p:cNvGraphicFramePr>
            <a:graphicFrameLocks noGrp="1"/>
          </p:cNvGraphicFramePr>
          <p:nvPr>
            <p:ph sz="quarter" idx="2"/>
          </p:nvPr>
        </p:nvGraphicFramePr>
        <p:xfrm>
          <a:off x="5943600" y="4648200"/>
          <a:ext cx="1219200" cy="13716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– с = 24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797" name="Group 149"/>
          <p:cNvGraphicFramePr>
            <a:graphicFrameLocks noGrp="1"/>
          </p:cNvGraphicFramePr>
          <p:nvPr/>
        </p:nvGraphicFramePr>
        <p:xfrm>
          <a:off x="4800600" y="3048000"/>
          <a:ext cx="1295400" cy="1384300"/>
        </p:xfrm>
        <a:graphic>
          <a:graphicData uri="http://schemas.openxmlformats.org/drawingml/2006/table">
            <a:tbl>
              <a:tblPr/>
              <a:tblGrid>
                <a:gridCol w="129540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: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02" name="Group 154"/>
          <p:cNvGraphicFramePr>
            <a:graphicFrameLocks noGrp="1"/>
          </p:cNvGraphicFramePr>
          <p:nvPr/>
        </p:nvGraphicFramePr>
        <p:xfrm>
          <a:off x="2819400" y="3048000"/>
          <a:ext cx="1143000" cy="1346200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 : 16 = 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08" name="Group 160"/>
          <p:cNvGraphicFramePr>
            <a:graphicFrameLocks noGrp="1"/>
          </p:cNvGraphicFramePr>
          <p:nvPr/>
        </p:nvGraphicFramePr>
        <p:xfrm>
          <a:off x="1676400" y="4648200"/>
          <a:ext cx="1219200" cy="13716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: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07" name="Group 159"/>
          <p:cNvGraphicFramePr>
            <a:graphicFrameLocks noGrp="1"/>
          </p:cNvGraphicFramePr>
          <p:nvPr/>
        </p:nvGraphicFramePr>
        <p:xfrm>
          <a:off x="7162800" y="3048000"/>
          <a:ext cx="1524000" cy="1371601"/>
        </p:xfrm>
        <a:graphic>
          <a:graphicData uri="http://schemas.openxmlformats.org/drawingml/2006/table">
            <a:tbl>
              <a:tblPr/>
              <a:tblGrid>
                <a:gridCol w="1524000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+ 360 = 410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09" name="Group 161"/>
          <p:cNvGraphicFramePr>
            <a:graphicFrameLocks noGrp="1"/>
          </p:cNvGraphicFramePr>
          <p:nvPr/>
        </p:nvGraphicFramePr>
        <p:xfrm>
          <a:off x="3733800" y="4648200"/>
          <a:ext cx="1295400" cy="1362075"/>
        </p:xfrm>
        <a:graphic>
          <a:graphicData uri="http://schemas.openxmlformats.org/drawingml/2006/table">
            <a:tbl>
              <a:tblPr/>
              <a:tblGrid>
                <a:gridCol w="1295400"/>
              </a:tblGrid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– 29 = 28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pic>
        <p:nvPicPr>
          <p:cNvPr id="27810" name="Picture 162"/>
          <p:cNvPicPr>
            <a:picLocks noChangeAspect="1" noChangeArrowheads="1"/>
          </p:cNvPicPr>
          <p:nvPr/>
        </p:nvPicPr>
        <p:blipFill>
          <a:blip r:embed="rId2"/>
          <a:srcRect r="1190"/>
          <a:stretch>
            <a:fillRect/>
          </a:stretch>
        </p:blipFill>
        <p:spPr bwMode="auto">
          <a:xfrm>
            <a:off x="107504" y="2929067"/>
            <a:ext cx="4357686" cy="34559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67544" y="1655217"/>
            <a:ext cx="8098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Микробы – возбудители болезней 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902675"/>
            <a:ext cx="4286280" cy="3451238"/>
          </a:xfrm>
          <a:prstGeom prst="round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5.33857E-7 L -0.04167 -0.332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4.71458E-7 L -0.49167 -0.5657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-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0901E-6 L -0.24583 -0.333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0463 L 0.0092 -0.5602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696E-6 L 0.2375 -0.330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7846E-6 L 0.475 -0.565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79  E" pathEditMode="relative" ptsTypes="">
                                      <p:cBhvr>
                                        <p:cTn id="24" dur="2000" fill="hold"/>
                                        <p:tgtEl>
                                          <p:spTgt spid="27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046538" cy="3786214"/>
          </a:xfrm>
          <a:prstGeom prst="ellipse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</p:pic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786050" y="4714884"/>
            <a:ext cx="6215106" cy="1981200"/>
          </a:xfrm>
          <a:solidFill>
            <a:schemeClr val="bg1"/>
          </a:solidFill>
          <a:ln>
            <a:solidFill>
              <a:srgbClr val="006600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/>
              <a:t> 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Микробов великое множество, все они  разные. Попав в организм, они начинают быстро размножаться и выделять яды.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286248" y="1000108"/>
            <a:ext cx="4495800" cy="1143000"/>
          </a:xfrm>
          <a:prstGeom prst="rightArrow">
            <a:avLst>
              <a:gd name="adj1" fmla="val 50000"/>
              <a:gd name="adj2" fmla="val 98333"/>
            </a:avLst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через воздух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4429124" y="2214554"/>
            <a:ext cx="4495800" cy="1143000"/>
          </a:xfrm>
          <a:prstGeom prst="rightArrow">
            <a:avLst>
              <a:gd name="adj1" fmla="val 50000"/>
              <a:gd name="adj2" fmla="val 98333"/>
            </a:avLst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через пищу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4500562" y="3429000"/>
            <a:ext cx="4495800" cy="1143000"/>
          </a:xfrm>
          <a:prstGeom prst="rightArrow">
            <a:avLst>
              <a:gd name="adj1" fmla="val 50000"/>
              <a:gd name="adj2" fmla="val 98333"/>
            </a:avLst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через прикосновение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3042" y="0"/>
            <a:ext cx="52004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передается вирус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 animBg="1"/>
      <p:bldP spid="10248" grpId="0" animBg="1"/>
      <p:bldP spid="10249" grpId="0" animBg="1"/>
      <p:bldP spid="102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3000364" y="5286388"/>
            <a:ext cx="54626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Вредные 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привычки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 flipH="1" flipV="1">
            <a:off x="4714875" y="3929063"/>
            <a:ext cx="71438" cy="928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 flipV="1">
            <a:off x="6372225" y="3933825"/>
            <a:ext cx="914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 flipH="1" flipV="1">
            <a:off x="1643063" y="3714750"/>
            <a:ext cx="990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571472" y="3214686"/>
            <a:ext cx="25336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Курение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3200400" y="3214688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Алкоголизм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5929322" y="3286124"/>
            <a:ext cx="29289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Наркомания</a:t>
            </a:r>
          </a:p>
        </p:txBody>
      </p:sp>
      <p:pic>
        <p:nvPicPr>
          <p:cNvPr id="14347" name="Picture 12" descr="53953600_1263574510_id628_w300[1]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57554" y="642918"/>
            <a:ext cx="2579696" cy="228601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4348" name="Picture 13" descr="3570ac8db008a7a26dd005dc624_pr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642918"/>
            <a:ext cx="2643206" cy="234315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0366" name="Picture 14" descr="skelet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2844" y="4000504"/>
            <a:ext cx="21431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7" name="Line 15"/>
          <p:cNvSpPr>
            <a:spLocks noChangeShapeType="1"/>
          </p:cNvSpPr>
          <p:nvPr/>
        </p:nvSpPr>
        <p:spPr bwMode="auto">
          <a:xfrm flipH="1">
            <a:off x="2000250" y="5286375"/>
            <a:ext cx="1714500" cy="115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14352" name="Picture 16" descr="41_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620713"/>
            <a:ext cx="2908300" cy="231298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  <p:bldP spid="100356" grpId="0" animBg="1"/>
      <p:bldP spid="100357" grpId="0" animBg="1"/>
      <p:bldP spid="100358" grpId="0" animBg="1"/>
      <p:bldP spid="100359" grpId="0" autoUpdateAnimBg="0"/>
      <p:bldP spid="100360" grpId="0" autoUpdateAnimBg="0"/>
      <p:bldP spid="100361" grpId="0" autoUpdateAnimBg="0"/>
      <p:bldP spid="1003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 и после 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8548" name="Picture 4" descr="faces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214422"/>
            <a:ext cx="3643338" cy="2571768"/>
          </a:xfrm>
          <a:noFill/>
          <a:ln w="76200">
            <a:solidFill>
              <a:srgbClr val="33CC33"/>
            </a:solidFill>
          </a:ln>
        </p:spPr>
      </p:pic>
      <p:pic>
        <p:nvPicPr>
          <p:cNvPr id="108550" name="Picture 6" descr="face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000504"/>
            <a:ext cx="3452864" cy="2643206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08551" name="Picture 7" descr="faces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3292238" cy="264724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218</Words>
  <Application>Microsoft Office PowerPoint</Application>
  <PresentationFormat>Экран (4:3)</PresentationFormat>
  <Paragraphs>85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Отчего мы иногда болеем</vt:lpstr>
      <vt:lpstr>Организм побеждает болезни</vt:lpstr>
      <vt:lpstr>Причины болезней</vt:lpstr>
      <vt:lpstr>Симптомы болезни</vt:lpstr>
      <vt:lpstr>Решить примеры и расположить ответы в порядке возрастания </vt:lpstr>
      <vt:lpstr>Презентация PowerPoint</vt:lpstr>
      <vt:lpstr>Презентация PowerPoint</vt:lpstr>
      <vt:lpstr>Презентация PowerPoint</vt:lpstr>
      <vt:lpstr>До и после </vt:lpstr>
      <vt:lpstr>Презентация PowerPoint</vt:lpstr>
      <vt:lpstr>Профилактика болезней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мы иногда болеем</dc:title>
  <dc:creator>V</dc:creator>
  <cp:lastModifiedBy>Lenovo</cp:lastModifiedBy>
  <cp:revision>21</cp:revision>
  <dcterms:created xsi:type="dcterms:W3CDTF">2013-02-13T05:34:49Z</dcterms:created>
  <dcterms:modified xsi:type="dcterms:W3CDTF">2018-10-15T08:10:53Z</dcterms:modified>
</cp:coreProperties>
</file>