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87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50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56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7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48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80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1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33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96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11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63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844F-41FF-4129-A4FE-E520970F3ACB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48DC4-11A5-418D-BAFA-7195DD675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3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u="sng" dirty="0"/>
              <a:t>Классный час</a:t>
            </a:r>
            <a:r>
              <a:rPr lang="ru-RU" dirty="0"/>
              <a:t/>
            </a:r>
            <a:br>
              <a:rPr lang="ru-RU" dirty="0"/>
            </a:br>
            <a:r>
              <a:rPr lang="ru-RU" b="1" u="sng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u="sng" dirty="0" smtClean="0"/>
              <a:t> </a:t>
            </a:r>
            <a:endParaRPr lang="ru-RU" dirty="0"/>
          </a:p>
          <a:p>
            <a:r>
              <a:rPr lang="ru-RU" b="1" u="sng" dirty="0"/>
              <a:t>Как сказать «Нет!» и отстоять свое мнение</a:t>
            </a:r>
            <a:r>
              <a:rPr lang="ru-RU" b="1" u="sng" dirty="0" smtClean="0"/>
              <a:t>.</a:t>
            </a:r>
            <a:endParaRPr lang="ru-RU" b="1" u="sng" dirty="0"/>
          </a:p>
          <a:p>
            <a:r>
              <a:rPr lang="ru-RU" b="1" dirty="0" smtClean="0"/>
              <a:t>Для учащихся 7-8 классов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39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Профилактика первичная</a:t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Форма профилактики – информирование, </a:t>
            </a:r>
            <a:r>
              <a:rPr lang="ru-RU" dirty="0" smtClean="0"/>
              <a:t> обучение противостоянию негативным </a:t>
            </a:r>
            <a:r>
              <a:rPr lang="ru-RU" smtClean="0"/>
              <a:t>социальным влияниям.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91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Цель </a:t>
            </a:r>
            <a:r>
              <a:rPr lang="ru-RU" dirty="0"/>
              <a:t> </a:t>
            </a:r>
            <a:r>
              <a:rPr lang="ru-RU" b="1" dirty="0"/>
              <a:t> - </a:t>
            </a:r>
            <a:r>
              <a:rPr lang="ru-RU" dirty="0"/>
              <a:t> способствовать формированию осознанного собственного поведения.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                                            Задачи</a:t>
            </a:r>
            <a:endParaRPr lang="ru-RU" dirty="0"/>
          </a:p>
          <a:p>
            <a:pPr lvl="0"/>
            <a:r>
              <a:rPr lang="ru-RU" dirty="0"/>
              <a:t>Формирование   стремления к здоровому образу жизни.</a:t>
            </a:r>
          </a:p>
          <a:p>
            <a:pPr lvl="0"/>
            <a:r>
              <a:rPr lang="ru-RU" dirty="0"/>
              <a:t>Формирование знаний в области противодействия различным видам </a:t>
            </a:r>
            <a:r>
              <a:rPr lang="ru-RU" dirty="0" err="1"/>
              <a:t>девиантного</a:t>
            </a:r>
            <a:r>
              <a:rPr lang="ru-RU" dirty="0"/>
              <a:t> поведения у учащихся.</a:t>
            </a:r>
          </a:p>
          <a:p>
            <a:pPr lvl="0"/>
            <a:r>
              <a:rPr lang="ru-RU" dirty="0"/>
              <a:t>   формирование негативного отношения   к вредным для здоровья привычкам: курению, токсикомании, употреблению алкоголя и наркотических средств, способствующего сохранению здоровья</a:t>
            </a:r>
            <a:r>
              <a:rPr lang="ru-RU" dirty="0" smtClean="0"/>
              <a:t>.</a:t>
            </a:r>
          </a:p>
          <a:p>
            <a:pPr lvl="0"/>
            <a:r>
              <a:rPr lang="ru-RU" dirty="0"/>
              <a:t>Развивать первичные умения анализировать любую социальную ситуацию, предоставляющую возможность делать правильный обоснованный выбор, принимая на себя ответственность за принятое решение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 </a:t>
            </a:r>
            <a:r>
              <a:rPr lang="ru-RU" dirty="0"/>
              <a:t>Создание условий для </a:t>
            </a:r>
            <a:r>
              <a:rPr lang="ru-RU" dirty="0" smtClean="0"/>
              <a:t> общения</a:t>
            </a:r>
            <a:r>
              <a:rPr lang="ru-RU" dirty="0"/>
              <a:t>, восприятия информации, творческой атмосферы в работе.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57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Ожидаемые результаты: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ru-RU" dirty="0"/>
              <a:t>Повышение информационной компетенции   по профилактике вредных привычек</a:t>
            </a:r>
            <a:r>
              <a:rPr lang="ru-RU" dirty="0" smtClean="0"/>
              <a:t>.</a:t>
            </a:r>
          </a:p>
          <a:p>
            <a:pPr marL="228600" lvl="1">
              <a:spcBef>
                <a:spcPts val="1000"/>
              </a:spcBef>
            </a:pPr>
            <a:r>
              <a:rPr lang="ru-RU" dirty="0" smtClean="0"/>
              <a:t> умение строить </a:t>
            </a:r>
            <a:r>
              <a:rPr lang="ru-RU" dirty="0"/>
              <a:t>конструктивные взаимоотношения с </a:t>
            </a:r>
            <a:r>
              <a:rPr lang="ru-RU" dirty="0" smtClean="0"/>
              <a:t>людьми (работать в группе)</a:t>
            </a:r>
            <a:endParaRPr lang="ru-RU" dirty="0"/>
          </a:p>
          <a:p>
            <a:r>
              <a:rPr lang="ru-RU" sz="2400" dirty="0" smtClean="0"/>
              <a:t>Развитие коммуникативных </a:t>
            </a:r>
            <a:r>
              <a:rPr lang="ru-RU" sz="2400" dirty="0" smtClean="0"/>
              <a:t>навыков</a:t>
            </a:r>
            <a:endParaRPr lang="ru-RU" sz="2400" dirty="0" smtClean="0"/>
          </a:p>
          <a:p>
            <a:r>
              <a:rPr lang="ru-RU" sz="2400" smtClean="0"/>
              <a:t>Уменьшение </a:t>
            </a:r>
            <a:r>
              <a:rPr lang="ru-RU" sz="2400" dirty="0"/>
              <a:t>факторов риска употребления алкоголя, наркотиков, </a:t>
            </a:r>
            <a:r>
              <a:rPr lang="ru-RU" sz="2400" dirty="0" err="1"/>
              <a:t>табакокурения</a:t>
            </a:r>
            <a:r>
              <a:rPr lang="ru-RU" sz="2400" dirty="0"/>
              <a:t> среди обучающихся в школе.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/>
              <a:t>Усиление личностных ресурсов сознания обучающихся, препятствующих развитию </a:t>
            </a:r>
            <a:r>
              <a:rPr lang="ru-RU" sz="2400" dirty="0" err="1"/>
              <a:t>саморазрушающих</a:t>
            </a:r>
            <a:r>
              <a:rPr lang="ru-RU" sz="2400" dirty="0"/>
              <a:t> форм поведения.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201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Ход занятия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Распределение уч-ся по группам на основании факторов.  способствующих </a:t>
            </a:r>
            <a:r>
              <a:rPr lang="ru-RU" dirty="0"/>
              <a:t>сохранению здоровья.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 двигательная активность</a:t>
            </a:r>
            <a:r>
              <a:rPr lang="ru-RU" dirty="0"/>
              <a:t>, </a:t>
            </a:r>
            <a:r>
              <a:rPr lang="ru-RU" i="1" dirty="0"/>
              <a:t>физические занятия, закаливание</a:t>
            </a:r>
            <a:endParaRPr lang="ru-RU" dirty="0"/>
          </a:p>
          <a:p>
            <a:r>
              <a:rPr lang="ru-RU" dirty="0"/>
              <a:t> Но есть в нашем обществе много факторов, губительно действующих на здоровье.</a:t>
            </a:r>
          </a:p>
          <a:p>
            <a:pPr marL="0" indent="0">
              <a:buNone/>
            </a:pPr>
            <a:r>
              <a:rPr lang="ru-RU" dirty="0" smtClean="0"/>
              <a:t> курение , алкоголь. прием   наркотиков</a:t>
            </a:r>
          </a:p>
          <a:p>
            <a:r>
              <a:rPr lang="ru-RU" i="1" dirty="0" smtClean="0"/>
              <a:t>Мозговой штурм </a:t>
            </a:r>
            <a:r>
              <a:rPr lang="ru-RU" b="1" dirty="0" smtClean="0"/>
              <a:t> 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Почему люди начинают курить, пить, принимать другие наркотики? </a:t>
            </a:r>
            <a:r>
              <a:rPr lang="ru-RU" dirty="0" smtClean="0"/>
              <a:t> </a:t>
            </a:r>
            <a:r>
              <a:rPr lang="ru-RU" i="1" dirty="0" smtClean="0"/>
              <a:t>Листы </a:t>
            </a:r>
            <a:r>
              <a:rPr lang="ru-RU" i="1" dirty="0"/>
              <a:t>с ответами вывешивают на доске.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1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Развенчание </a:t>
            </a:r>
            <a:r>
              <a:rPr lang="ru-RU" b="1" i="1" dirty="0" smtClean="0"/>
              <a:t>мифов:  </a:t>
            </a:r>
            <a:endParaRPr lang="ru-RU" sz="1600" dirty="0"/>
          </a:p>
          <a:p>
            <a:pPr marL="0" indent="0">
              <a:buNone/>
            </a:pPr>
            <a:r>
              <a:rPr lang="ru-RU" dirty="0"/>
              <a:t> </a:t>
            </a:r>
            <a:endParaRPr lang="ru-RU" sz="1600" dirty="0"/>
          </a:p>
          <a:p>
            <a:r>
              <a:rPr lang="ru-RU" b="1" i="1" dirty="0" smtClean="0"/>
              <a:t> «</a:t>
            </a:r>
            <a:r>
              <a:rPr lang="ru-RU" b="1" i="1" dirty="0"/>
              <a:t>Курящие люди дольше сохраняют фигуру</a:t>
            </a:r>
            <a:r>
              <a:rPr lang="ru-RU" b="1" i="1" dirty="0" smtClean="0"/>
              <a:t>» </a:t>
            </a:r>
            <a:endParaRPr lang="ru-RU" sz="1600" dirty="0"/>
          </a:p>
          <a:p>
            <a:r>
              <a:rPr lang="ru-RU" b="1" i="1" dirty="0" smtClean="0"/>
              <a:t> </a:t>
            </a:r>
            <a:r>
              <a:rPr lang="ru-RU" b="1" i="1" dirty="0"/>
              <a:t> </a:t>
            </a:r>
            <a:r>
              <a:rPr lang="ru-RU" b="1" dirty="0"/>
              <a:t>"Алкоголь поднимает настроение и помогает развеселиться</a:t>
            </a:r>
            <a:r>
              <a:rPr lang="ru-RU" b="1" dirty="0" smtClean="0"/>
              <a:t>"</a:t>
            </a:r>
            <a:r>
              <a:rPr lang="ru-RU" dirty="0" smtClean="0"/>
              <a:t> </a:t>
            </a:r>
            <a:endParaRPr lang="ru-RU" sz="1600" dirty="0"/>
          </a:p>
          <a:p>
            <a:r>
              <a:rPr lang="ru-RU" b="1" i="1" dirty="0" smtClean="0"/>
              <a:t> « </a:t>
            </a:r>
            <a:r>
              <a:rPr lang="ru-RU" b="1" i="1" dirty="0"/>
              <a:t>На морозе сигарета согревает</a:t>
            </a:r>
            <a:r>
              <a:rPr lang="ru-RU" b="1" i="1" dirty="0" smtClean="0"/>
              <a:t>» </a:t>
            </a:r>
            <a:r>
              <a:rPr lang="ru-RU" dirty="0"/>
              <a:t> </a:t>
            </a:r>
            <a:endParaRPr lang="ru-RU" sz="1600" dirty="0"/>
          </a:p>
          <a:p>
            <a:r>
              <a:rPr lang="ru-RU" b="1" i="1" dirty="0" smtClean="0"/>
              <a:t> «</a:t>
            </a:r>
            <a:r>
              <a:rPr lang="ru-RU" b="1" i="1" dirty="0"/>
              <a:t>Курение успокаивает нервы»</a:t>
            </a:r>
            <a:endParaRPr lang="ru-RU" sz="1600" dirty="0"/>
          </a:p>
          <a:p>
            <a:r>
              <a:rPr lang="ru-RU" b="1" i="1" dirty="0" smtClean="0"/>
              <a:t> «</a:t>
            </a:r>
            <a:r>
              <a:rPr lang="ru-RU" b="1" dirty="0" smtClean="0"/>
              <a:t>Алкоголь </a:t>
            </a:r>
            <a:r>
              <a:rPr lang="ru-RU" b="1" dirty="0"/>
              <a:t>полезен"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35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u="sng" dirty="0" smtClean="0"/>
              <a:t>Индивидуальная работа «Мои жизненные ценности»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5600" dirty="0" smtClean="0"/>
              <a:t>Из предложенного списка выписать семь самых главных для него ценностей. Затем предлагается вычеркнуть из списка самых значимых ценностей те ценности и цели, которые невозможно исполнить, будучи наркоманом, и написать, почему они будут невыполнимы. Желающие могут объяснить свое мнение</a:t>
            </a:r>
            <a:endParaRPr lang="ru-RU" sz="5600" dirty="0"/>
          </a:p>
          <a:p>
            <a:r>
              <a:rPr lang="ru-RU" sz="5600" dirty="0"/>
              <a:t>- интересная работа</a:t>
            </a:r>
          </a:p>
          <a:p>
            <a:r>
              <a:rPr lang="ru-RU" sz="5600" dirty="0"/>
              <a:t>- хорошая обстановка в стране</a:t>
            </a:r>
          </a:p>
          <a:p>
            <a:r>
              <a:rPr lang="ru-RU" sz="5600" dirty="0"/>
              <a:t>- общественное признание</a:t>
            </a:r>
          </a:p>
          <a:p>
            <a:r>
              <a:rPr lang="ru-RU" sz="5600" dirty="0"/>
              <a:t>- материальный достаток и хорошее здоровье</a:t>
            </a:r>
          </a:p>
          <a:p>
            <a:r>
              <a:rPr lang="ru-RU" sz="5600" dirty="0"/>
              <a:t>- любовь</a:t>
            </a:r>
          </a:p>
          <a:p>
            <a:r>
              <a:rPr lang="ru-RU" sz="5600" dirty="0"/>
              <a:t>- семья</a:t>
            </a:r>
          </a:p>
          <a:p>
            <a:r>
              <a:rPr lang="ru-RU" sz="5600" dirty="0"/>
              <a:t>- удовольствия, развлечения</a:t>
            </a:r>
          </a:p>
          <a:p>
            <a:r>
              <a:rPr lang="ru-RU" sz="5600" dirty="0"/>
              <a:t>- самосовершенствование</a:t>
            </a:r>
          </a:p>
          <a:p>
            <a:r>
              <a:rPr lang="ru-RU" sz="5600" dirty="0"/>
              <a:t>- свобода, независимость</a:t>
            </a:r>
          </a:p>
          <a:p>
            <a:r>
              <a:rPr lang="ru-RU" sz="5600" dirty="0"/>
              <a:t>- справедливость</a:t>
            </a:r>
          </a:p>
          <a:p>
            <a:r>
              <a:rPr lang="ru-RU" sz="5600" dirty="0"/>
              <a:t>- доброта</a:t>
            </a:r>
          </a:p>
          <a:p>
            <a:r>
              <a:rPr lang="ru-RU" sz="5600" dirty="0"/>
              <a:t>- честность</a:t>
            </a:r>
          </a:p>
          <a:p>
            <a:r>
              <a:rPr lang="ru-RU" sz="5600" dirty="0"/>
              <a:t>- искренность</a:t>
            </a:r>
          </a:p>
          <a:p>
            <a:r>
              <a:rPr lang="ru-RU" sz="5600" dirty="0"/>
              <a:t>- вера</a:t>
            </a:r>
          </a:p>
          <a:p>
            <a:r>
              <a:rPr lang="ru-RU" sz="5600" dirty="0"/>
              <a:t>- целеустремленность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32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sz="3100" b="1" i="1" dirty="0" smtClean="0"/>
              <a:t>Чтобы </a:t>
            </a:r>
            <a:r>
              <a:rPr lang="ru-RU" sz="3100" b="1" i="1" dirty="0"/>
              <a:t>жизнь каждого из вас была полноценной, насыщенной, надо научиться сказать «НЕТ!»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i="1" dirty="0"/>
              <a:t>Сценка: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В этой ситуации ваш ровесник не смог ответить «НЕТ», а ведь,</a:t>
            </a:r>
            <a:endParaRPr lang="ru-RU" dirty="0"/>
          </a:p>
          <a:p>
            <a:r>
              <a:rPr lang="ru-RU" b="1" dirty="0"/>
              <a:t>сказав «НЕТ», вы можете:</a:t>
            </a:r>
            <a:endParaRPr lang="ru-RU" dirty="0"/>
          </a:p>
          <a:p>
            <a:r>
              <a:rPr lang="ru-RU" dirty="0"/>
              <a:t>– хорошо к себе относиться;</a:t>
            </a:r>
            <a:br>
              <a:rPr lang="ru-RU" dirty="0"/>
            </a:br>
            <a:r>
              <a:rPr lang="ru-RU" dirty="0"/>
              <a:t>– заставлять других уважать себя за то, что вы личность;</a:t>
            </a:r>
            <a:br>
              <a:rPr lang="ru-RU" dirty="0"/>
            </a:br>
            <a:r>
              <a:rPr lang="ru-RU" dirty="0"/>
              <a:t>– сохранить отношения с родителями;</a:t>
            </a:r>
            <a:br>
              <a:rPr lang="ru-RU" dirty="0"/>
            </a:br>
            <a:r>
              <a:rPr lang="ru-RU" dirty="0"/>
              <a:t>– сохранить здоровье;</a:t>
            </a:r>
            <a:br>
              <a:rPr lang="ru-RU" dirty="0"/>
            </a:br>
            <a:r>
              <a:rPr lang="ru-RU" dirty="0"/>
              <a:t>– оградить себя от несчастья.</a:t>
            </a:r>
          </a:p>
          <a:p>
            <a:r>
              <a:rPr lang="ru-RU" b="1" dirty="0"/>
              <a:t>Сказав “да”, вы можете:</a:t>
            </a:r>
            <a:endParaRPr lang="ru-RU" dirty="0"/>
          </a:p>
          <a:p>
            <a:r>
              <a:rPr lang="ru-RU" dirty="0"/>
              <a:t>– потерять уважение к себе;</a:t>
            </a:r>
            <a:br>
              <a:rPr lang="ru-RU" dirty="0"/>
            </a:br>
            <a:r>
              <a:rPr lang="ru-RU" dirty="0"/>
              <a:t>– позволить другим принимать за вас решение;</a:t>
            </a:r>
            <a:br>
              <a:rPr lang="ru-RU" dirty="0"/>
            </a:br>
            <a:r>
              <a:rPr lang="ru-RU" dirty="0"/>
              <a:t>– потерять уважение других, поскольку они видят, что вы зависимы;</a:t>
            </a:r>
            <a:br>
              <a:rPr lang="ru-RU" dirty="0"/>
            </a:br>
            <a:r>
              <a:rPr lang="ru-RU" dirty="0"/>
              <a:t>– испортить отношения с родителями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60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10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312</Words>
  <Application>Microsoft Office PowerPoint</Application>
  <PresentationFormat>Широкоэкранный</PresentationFormat>
  <Paragraphs>61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Классный час  </vt:lpstr>
      <vt:lpstr>Профилактика первичная  </vt:lpstr>
      <vt:lpstr>Цель   -  способствовать формированию осознанного собственного поведения.     </vt:lpstr>
      <vt:lpstr>Ожидаемые результаты: </vt:lpstr>
      <vt:lpstr>Ход занятия </vt:lpstr>
      <vt:lpstr>Презентация PowerPoint</vt:lpstr>
      <vt:lpstr>Индивидуальная работа «Мои жизненные ценности»  </vt:lpstr>
      <vt:lpstr>  Чтобы жизнь каждого из вас была полноценной, насыщенной, надо научиться сказать «НЕТ!»   Сценка: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</dc:title>
  <dc:creator>Слушатель курсов</dc:creator>
  <cp:lastModifiedBy>Слушатель курсов</cp:lastModifiedBy>
  <cp:revision>7</cp:revision>
  <dcterms:created xsi:type="dcterms:W3CDTF">2018-03-06T07:53:55Z</dcterms:created>
  <dcterms:modified xsi:type="dcterms:W3CDTF">2018-03-06T08:16:22Z</dcterms:modified>
</cp:coreProperties>
</file>