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326" r:id="rId3"/>
    <p:sldId id="316" r:id="rId4"/>
    <p:sldId id="331" r:id="rId5"/>
    <p:sldId id="299" r:id="rId6"/>
    <p:sldId id="335" r:id="rId7"/>
    <p:sldId id="313" r:id="rId8"/>
    <p:sldId id="314" r:id="rId9"/>
    <p:sldId id="310" r:id="rId10"/>
    <p:sldId id="305" r:id="rId11"/>
    <p:sldId id="300" r:id="rId12"/>
    <p:sldId id="298" r:id="rId13"/>
    <p:sldId id="319" r:id="rId14"/>
    <p:sldId id="308" r:id="rId15"/>
    <p:sldId id="315" r:id="rId16"/>
    <p:sldId id="338" r:id="rId17"/>
    <p:sldId id="325" r:id="rId18"/>
    <p:sldId id="33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40DB9-6FF3-48CB-991A-B17A2651FE48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3FB8-EE9D-4D98-8B6B-CE5038C8E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97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556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55" Type="http://schemas.openxmlformats.org/officeDocument/2006/relationships/image" Target="../media/image8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5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3" Type="http://schemas.openxmlformats.org/officeDocument/2006/relationships/image" Target="../media/image87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52" Type="http://schemas.openxmlformats.org/officeDocument/2006/relationships/image" Target="../media/image8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56" Type="http://schemas.openxmlformats.org/officeDocument/2006/relationships/image" Target="../media/image90.png"/><Relationship Id="rId8" Type="http://schemas.openxmlformats.org/officeDocument/2006/relationships/image" Target="../media/image42.png"/><Relationship Id="rId51" Type="http://schemas.openxmlformats.org/officeDocument/2006/relationships/image" Target="../media/image85.png"/><Relationship Id="rId3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6120680" cy="259228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i="1" dirty="0">
                <a:solidFill>
                  <a:srgbClr val="C00000"/>
                </a:solidFill>
              </a:rPr>
              <a:t>Васягина Наталия Николаевна</a:t>
            </a:r>
          </a:p>
          <a:p>
            <a:pPr algn="just"/>
            <a:endParaRPr lang="ru-RU" sz="4000" i="1" dirty="0">
              <a:solidFill>
                <a:schemeClr val="tx1"/>
              </a:solidFill>
            </a:endParaRPr>
          </a:p>
          <a:p>
            <a:r>
              <a:rPr lang="ru-RU" sz="3500" i="1" dirty="0">
                <a:solidFill>
                  <a:schemeClr val="tx1"/>
                </a:solidFill>
              </a:rPr>
              <a:t>ФГБОУ ВО </a:t>
            </a:r>
            <a:endParaRPr lang="ru-RU" sz="3500" i="1" dirty="0" smtClean="0">
              <a:solidFill>
                <a:schemeClr val="tx1"/>
              </a:solidFill>
            </a:endParaRPr>
          </a:p>
          <a:p>
            <a:r>
              <a:rPr lang="ru-RU" sz="3500" i="1" dirty="0" smtClean="0">
                <a:solidFill>
                  <a:schemeClr val="tx1"/>
                </a:solidFill>
              </a:rPr>
              <a:t>«</a:t>
            </a:r>
            <a:r>
              <a:rPr lang="ru-RU" sz="3500" i="1" dirty="0">
                <a:solidFill>
                  <a:schemeClr val="tx1"/>
                </a:solidFill>
              </a:rPr>
              <a:t>Уральский государственный педагогический университет»,</a:t>
            </a:r>
          </a:p>
          <a:p>
            <a:endParaRPr lang="ru-RU" sz="3500" i="1" dirty="0" smtClean="0">
              <a:solidFill>
                <a:schemeClr val="tx1"/>
              </a:solidFill>
            </a:endParaRPr>
          </a:p>
          <a:p>
            <a:r>
              <a:rPr lang="ru-RU" sz="3500" i="1" dirty="0" smtClean="0">
                <a:solidFill>
                  <a:schemeClr val="tx1"/>
                </a:solidFill>
              </a:rPr>
              <a:t>заведующая </a:t>
            </a:r>
            <a:r>
              <a:rPr lang="ru-RU" sz="3500" i="1" dirty="0">
                <a:solidFill>
                  <a:schemeClr val="tx1"/>
                </a:solidFill>
              </a:rPr>
              <a:t>кафедрой психологии образования, </a:t>
            </a:r>
            <a:endParaRPr lang="ru-RU" sz="3500" i="1" dirty="0" smtClean="0">
              <a:solidFill>
                <a:schemeClr val="tx1"/>
              </a:solidFill>
            </a:endParaRPr>
          </a:p>
          <a:p>
            <a:r>
              <a:rPr lang="ru-RU" sz="3500" i="1" dirty="0" smtClean="0">
                <a:solidFill>
                  <a:schemeClr val="tx1"/>
                </a:solidFill>
              </a:rPr>
              <a:t>доктор </a:t>
            </a:r>
            <a:r>
              <a:rPr lang="ru-RU" sz="3500" i="1" dirty="0">
                <a:solidFill>
                  <a:schemeClr val="tx1"/>
                </a:solidFill>
              </a:rPr>
              <a:t>психологических наук, </a:t>
            </a:r>
            <a:r>
              <a:rPr lang="ru-RU" sz="3500" i="1" dirty="0" smtClean="0">
                <a:solidFill>
                  <a:schemeClr val="tx1"/>
                </a:solidFill>
              </a:rPr>
              <a:t>профессор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21" y="332656"/>
            <a:ext cx="8958234" cy="2041505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Социальные риски и психологические угрозы безопасности детства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285" y="220282"/>
            <a:ext cx="8720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D34817"/>
                </a:solidFill>
                <a:latin typeface="Cambria" pitchFamily="18" charset="0"/>
              </a:rPr>
              <a:t>Основные </a:t>
            </a:r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</a:rPr>
              <a:t>вызовы и риски современности</a:t>
            </a:r>
            <a:r>
              <a:rPr lang="ru-RU" sz="2600" b="1" dirty="0">
                <a:solidFill>
                  <a:srgbClr val="D34817"/>
                </a:solidFill>
                <a:latin typeface="Cambria" pitchFamily="18" charset="0"/>
              </a:rPr>
              <a:t>: </a:t>
            </a:r>
          </a:p>
          <a:p>
            <a:pPr algn="ctr"/>
            <a:r>
              <a:rPr lang="ru-RU" sz="2600" b="1" dirty="0">
                <a:solidFill>
                  <a:srgbClr val="D34817"/>
                </a:solidFill>
                <a:latin typeface="Cambria" pitchFamily="18" charset="0"/>
              </a:rPr>
              <a:t>изменение ребенка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4285" y="1340768"/>
            <a:ext cx="4363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>
              <a:latin typeface="Cambria" pitchFamily="18" charset="0"/>
            </a:endParaRPr>
          </a:p>
          <a:p>
            <a:pPr marL="457200" indent="-457200">
              <a:buAutoNum type="arabicPeriod"/>
            </a:pPr>
            <a:endParaRPr lang="ru-RU" altLang="ru-RU" sz="2000" dirty="0" smtClean="0">
              <a:latin typeface="Cambria" pitchFamily="18" charset="0"/>
            </a:endParaRPr>
          </a:p>
          <a:p>
            <a:pPr marL="457200" indent="-457200">
              <a:buAutoNum type="arabicPeriod"/>
            </a:pPr>
            <a:endParaRPr lang="ru-RU" altLang="ru-RU" sz="2000" dirty="0">
              <a:latin typeface="Cambria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1026" name="Picture 2" descr="C:\Users\Андрей\Desktop\совр ре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707" y="1023190"/>
            <a:ext cx="2780265" cy="17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совр реб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885" y="2239921"/>
            <a:ext cx="2337194" cy="14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совр р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705745"/>
            <a:ext cx="2306309" cy="14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совр р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2103" y="577652"/>
            <a:ext cx="2251897" cy="20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совр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136" y="4591589"/>
            <a:ext cx="2349365" cy="21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526" y="2852936"/>
            <a:ext cx="2229315" cy="170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718" y="1023191"/>
            <a:ext cx="2176783" cy="18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800" y="2770719"/>
            <a:ext cx="2324837" cy="1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6" y="5034702"/>
            <a:ext cx="2284283" cy="17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736" y="2492896"/>
            <a:ext cx="2216212" cy="20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2103" y="4549237"/>
            <a:ext cx="219584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4731"/>
            <a:ext cx="200170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479" y="4336962"/>
            <a:ext cx="2229930" cy="244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52114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59" y="91578"/>
            <a:ext cx="894734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95"/>
              </a:spcBef>
            </a:pP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Главный</a:t>
            </a:r>
            <a:r>
              <a:rPr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гуманитарный</a:t>
            </a:r>
            <a:r>
              <a:rPr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вызов</a:t>
            </a:r>
            <a:r>
              <a:rPr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XXI </a:t>
            </a: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века</a:t>
            </a:r>
            <a:r>
              <a:rPr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изменяющийся</a:t>
            </a:r>
            <a:r>
              <a:rPr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ребенок</a:t>
            </a:r>
            <a:r>
              <a:rPr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в </a:t>
            </a: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изменяющемся</a:t>
            </a:r>
            <a:r>
              <a:rPr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sz="22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мире</a:t>
            </a:r>
            <a:r>
              <a:rPr lang="ru-RU"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br>
              <a:rPr lang="ru-RU"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(Г.В. Солдатова)</a:t>
            </a:r>
            <a:endParaRPr sz="2200" b="1" dirty="0">
              <a:solidFill>
                <a:srgbClr val="D34817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504" y="1163186"/>
            <a:ext cx="1488105" cy="5661660"/>
          </a:xfrm>
          <a:custGeom>
            <a:avLst/>
            <a:gdLst/>
            <a:ahLst/>
            <a:cxnLst/>
            <a:rect l="l" t="t" r="r" b="b"/>
            <a:pathLst>
              <a:path w="1221105" h="5661659">
                <a:moveTo>
                  <a:pt x="1098677" y="0"/>
                </a:moveTo>
                <a:lnTo>
                  <a:pt x="122072" y="0"/>
                </a:lnTo>
                <a:lnTo>
                  <a:pt x="74559" y="9586"/>
                </a:lnTo>
                <a:lnTo>
                  <a:pt x="35756" y="35734"/>
                </a:lnTo>
                <a:lnTo>
                  <a:pt x="9594" y="74527"/>
                </a:lnTo>
                <a:lnTo>
                  <a:pt x="0" y="122047"/>
                </a:lnTo>
                <a:lnTo>
                  <a:pt x="0" y="5539587"/>
                </a:lnTo>
                <a:lnTo>
                  <a:pt x="9596" y="5587106"/>
                </a:lnTo>
                <a:lnTo>
                  <a:pt x="35763" y="5625910"/>
                </a:lnTo>
                <a:lnTo>
                  <a:pt x="74585" y="5652071"/>
                </a:lnTo>
                <a:lnTo>
                  <a:pt x="122072" y="5661659"/>
                </a:lnTo>
                <a:lnTo>
                  <a:pt x="1098704" y="5661659"/>
                </a:lnTo>
                <a:lnTo>
                  <a:pt x="1146204" y="5652066"/>
                </a:lnTo>
                <a:lnTo>
                  <a:pt x="1184992" y="5625905"/>
                </a:lnTo>
                <a:lnTo>
                  <a:pt x="1211138" y="5587103"/>
                </a:lnTo>
                <a:lnTo>
                  <a:pt x="1220724" y="5539587"/>
                </a:lnTo>
                <a:lnTo>
                  <a:pt x="1220724" y="122047"/>
                </a:lnTo>
                <a:lnTo>
                  <a:pt x="1211137" y="74527"/>
                </a:lnTo>
                <a:lnTo>
                  <a:pt x="1184989" y="35734"/>
                </a:lnTo>
                <a:lnTo>
                  <a:pt x="1146196" y="9586"/>
                </a:lnTo>
                <a:lnTo>
                  <a:pt x="1098677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680" y="1600326"/>
            <a:ext cx="1302958" cy="77841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72085" marR="33020" indent="-131445" algn="ctr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0" dirty="0">
                <a:latin typeface="Calibri"/>
                <a:cs typeface="Calibri"/>
              </a:rPr>
              <a:t>З</a:t>
            </a:r>
            <a:r>
              <a:rPr sz="1400" b="1" spc="-5" dirty="0">
                <a:latin typeface="Calibri"/>
                <a:cs typeface="Calibri"/>
              </a:rPr>
              <a:t>МЕ</a:t>
            </a:r>
            <a:r>
              <a:rPr sz="1400" b="1" dirty="0">
                <a:latin typeface="Calibri"/>
                <a:cs typeface="Calibri"/>
              </a:rPr>
              <a:t>НЕНИЯ  </a:t>
            </a:r>
            <a:r>
              <a:rPr sz="1400" b="1" spc="-5" dirty="0">
                <a:latin typeface="Calibri"/>
                <a:cs typeface="Calibri"/>
              </a:rPr>
              <a:t>ВЫСШИХ</a:t>
            </a:r>
            <a:endParaRPr sz="1400" dirty="0">
              <a:latin typeface="Calibri"/>
              <a:cs typeface="Calibri"/>
            </a:endParaRPr>
          </a:p>
          <a:p>
            <a:pPr marL="12700" algn="ctr">
              <a:lnSpc>
                <a:spcPts val="1430"/>
              </a:lnSpc>
            </a:pPr>
            <a:r>
              <a:rPr sz="1400" b="1" dirty="0" smtClean="0">
                <a:latin typeface="Calibri"/>
                <a:cs typeface="Calibri"/>
              </a:rPr>
              <a:t>ПСИ</a:t>
            </a:r>
            <a:r>
              <a:rPr sz="1400" b="1" spc="-10" dirty="0" smtClean="0">
                <a:latin typeface="Calibri"/>
                <a:cs typeface="Calibri"/>
              </a:rPr>
              <a:t>Х</a:t>
            </a:r>
            <a:r>
              <a:rPr sz="1400" b="1" dirty="0" smtClean="0">
                <a:latin typeface="Calibri"/>
                <a:cs typeface="Calibri"/>
              </a:rPr>
              <a:t>ИЧ</a:t>
            </a:r>
            <a:r>
              <a:rPr sz="1400" b="1" spc="-35" dirty="0" smtClean="0">
                <a:latin typeface="Calibri"/>
                <a:cs typeface="Calibri"/>
              </a:rPr>
              <a:t>Е</a:t>
            </a:r>
            <a:r>
              <a:rPr sz="1400" b="1" spc="-5" dirty="0" smtClean="0">
                <a:latin typeface="Calibri"/>
                <a:cs typeface="Calibri"/>
              </a:rPr>
              <a:t>СКИ</a:t>
            </a:r>
            <a:r>
              <a:rPr sz="1400" b="1" dirty="0" smtClean="0">
                <a:latin typeface="Calibri"/>
                <a:cs typeface="Calibri"/>
              </a:rPr>
              <a:t>Х</a:t>
            </a:r>
            <a:r>
              <a:rPr sz="1400" b="1" spc="-30" dirty="0" smtClean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ФУНКЦИЙ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384" y="2863583"/>
            <a:ext cx="973086" cy="749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3229" y="3089909"/>
            <a:ext cx="4991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Пам</a:t>
            </a:r>
            <a:r>
              <a:rPr sz="1200" spc="-5" dirty="0">
                <a:latin typeface="Calibri"/>
                <a:cs typeface="Calibri"/>
              </a:rPr>
              <a:t>ять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856" y="3619487"/>
            <a:ext cx="1038606" cy="749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973" y="3845814"/>
            <a:ext cx="783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Восп</a:t>
            </a:r>
            <a:r>
              <a:rPr sz="1200" dirty="0">
                <a:latin typeface="Calibri"/>
                <a:cs typeface="Calibri"/>
              </a:rPr>
              <a:t>ри</a:t>
            </a:r>
            <a:r>
              <a:rPr sz="1200" spc="-10" dirty="0">
                <a:latin typeface="Calibri"/>
                <a:cs typeface="Calibri"/>
              </a:rPr>
              <a:t>я</a:t>
            </a:r>
            <a:r>
              <a:rPr sz="1200" spc="-5" dirty="0">
                <a:latin typeface="Calibri"/>
                <a:cs typeface="Calibri"/>
              </a:rPr>
              <a:t>тие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5384" y="4375391"/>
            <a:ext cx="973086" cy="749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741" y="4601717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В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има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2524" y="5131308"/>
            <a:ext cx="1017282" cy="749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0641" y="5357621"/>
            <a:ext cx="762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Мышление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5384" y="5887211"/>
            <a:ext cx="973086" cy="749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1621" y="6113170"/>
            <a:ext cx="322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ечь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97902" y="1183372"/>
            <a:ext cx="1661160" cy="5661660"/>
          </a:xfrm>
          <a:custGeom>
            <a:avLst/>
            <a:gdLst/>
            <a:ahLst/>
            <a:cxnLst/>
            <a:rect l="l" t="t" r="r" b="b"/>
            <a:pathLst>
              <a:path w="1661160" h="5661659">
                <a:moveTo>
                  <a:pt x="1495044" y="0"/>
                </a:moveTo>
                <a:lnTo>
                  <a:pt x="166115" y="0"/>
                </a:lnTo>
                <a:lnTo>
                  <a:pt x="121972" y="5937"/>
                </a:lnTo>
                <a:lnTo>
                  <a:pt x="82295" y="22690"/>
                </a:lnTo>
                <a:lnTo>
                  <a:pt x="48672" y="48672"/>
                </a:lnTo>
                <a:lnTo>
                  <a:pt x="22690" y="82296"/>
                </a:lnTo>
                <a:lnTo>
                  <a:pt x="5937" y="121972"/>
                </a:lnTo>
                <a:lnTo>
                  <a:pt x="0" y="166115"/>
                </a:lnTo>
                <a:lnTo>
                  <a:pt x="0" y="5495544"/>
                </a:lnTo>
                <a:lnTo>
                  <a:pt x="5937" y="5539703"/>
                </a:lnTo>
                <a:lnTo>
                  <a:pt x="22690" y="5579385"/>
                </a:lnTo>
                <a:lnTo>
                  <a:pt x="48672" y="5613005"/>
                </a:lnTo>
                <a:lnTo>
                  <a:pt x="82296" y="5638979"/>
                </a:lnTo>
                <a:lnTo>
                  <a:pt x="121972" y="5655725"/>
                </a:lnTo>
                <a:lnTo>
                  <a:pt x="166115" y="5661659"/>
                </a:lnTo>
                <a:lnTo>
                  <a:pt x="1495044" y="5661659"/>
                </a:lnTo>
                <a:lnTo>
                  <a:pt x="1539187" y="5655725"/>
                </a:lnTo>
                <a:lnTo>
                  <a:pt x="1578864" y="5638979"/>
                </a:lnTo>
                <a:lnTo>
                  <a:pt x="1612487" y="5613005"/>
                </a:lnTo>
                <a:lnTo>
                  <a:pt x="1638469" y="5579385"/>
                </a:lnTo>
                <a:lnTo>
                  <a:pt x="1655222" y="5539703"/>
                </a:lnTo>
                <a:lnTo>
                  <a:pt x="1661160" y="5495544"/>
                </a:lnTo>
                <a:lnTo>
                  <a:pt x="1661160" y="166115"/>
                </a:lnTo>
                <a:lnTo>
                  <a:pt x="1655222" y="121972"/>
                </a:lnTo>
                <a:lnTo>
                  <a:pt x="1638469" y="82296"/>
                </a:lnTo>
                <a:lnTo>
                  <a:pt x="1612487" y="48672"/>
                </a:lnTo>
                <a:lnTo>
                  <a:pt x="1578864" y="22690"/>
                </a:lnTo>
                <a:lnTo>
                  <a:pt x="1539187" y="5937"/>
                </a:lnTo>
                <a:lnTo>
                  <a:pt x="1495044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6917" y="1600326"/>
            <a:ext cx="1395095" cy="824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6364" marR="121285" indent="635" algn="ctr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ИЗМЕНЕНИЯ  МЕ</a:t>
            </a:r>
            <a:r>
              <a:rPr sz="1400" b="1" spc="-10" dirty="0">
                <a:latin typeface="Calibri"/>
                <a:cs typeface="Calibri"/>
              </a:rPr>
              <a:t>Х</a:t>
            </a:r>
            <a:r>
              <a:rPr sz="1400" b="1" dirty="0">
                <a:latin typeface="Calibri"/>
                <a:cs typeface="Calibri"/>
              </a:rPr>
              <a:t>АНИ</a:t>
            </a:r>
            <a:r>
              <a:rPr sz="1400" b="1" spc="-5" dirty="0">
                <a:latin typeface="Calibri"/>
                <a:cs typeface="Calibri"/>
              </a:rPr>
              <a:t>ЗМОВ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30"/>
              </a:lnSpc>
            </a:pPr>
            <a:r>
              <a:rPr sz="1400" b="1" spc="-5" dirty="0">
                <a:latin typeface="Calibri"/>
                <a:cs typeface="Calibri"/>
              </a:rPr>
              <a:t>ФОРМИРОВАНИЯ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400" b="1" dirty="0">
                <a:latin typeface="Calibri"/>
                <a:cs typeface="Calibri"/>
              </a:rPr>
              <a:t>ЛИЧНОСТИ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44979" y="2823959"/>
            <a:ext cx="1424178" cy="419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4979" y="3073882"/>
            <a:ext cx="1424178" cy="418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7360" y="3322307"/>
            <a:ext cx="1440941" cy="419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4979" y="3537191"/>
            <a:ext cx="1424178" cy="7551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4979" y="4085831"/>
            <a:ext cx="1424178" cy="419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4979" y="4335754"/>
            <a:ext cx="1424178" cy="418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4979" y="4584179"/>
            <a:ext cx="1424178" cy="419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4979" y="4834115"/>
            <a:ext cx="1424178" cy="4198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4979" y="5084051"/>
            <a:ext cx="1424178" cy="4198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4979" y="5321808"/>
            <a:ext cx="1427226" cy="5875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551" y="5681471"/>
            <a:ext cx="1415034" cy="5783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4979" y="6004556"/>
            <a:ext cx="1454658" cy="7536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5502" y="2804159"/>
            <a:ext cx="1186815" cy="379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132080" indent="118745">
              <a:lnSpc>
                <a:spcPct val="1365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Репутация 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5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нти</a:t>
            </a:r>
            <a:r>
              <a:rPr sz="1200" dirty="0">
                <a:latin typeface="Calibri"/>
                <a:cs typeface="Calibri"/>
              </a:rPr>
              <a:t>ч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ость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200" spc="-5" dirty="0">
                <a:latin typeface="Calibri"/>
                <a:cs typeface="Calibri"/>
              </a:rPr>
              <a:t>Социальные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роли</a:t>
            </a:r>
            <a:endParaRPr sz="1200" dirty="0">
              <a:latin typeface="Calibri"/>
              <a:cs typeface="Calibri"/>
            </a:endParaRPr>
          </a:p>
          <a:p>
            <a:pPr marL="180340" marR="173355" algn="ctr">
              <a:lnSpc>
                <a:spcPts val="1320"/>
              </a:lnSpc>
              <a:spcBef>
                <a:spcPts val="395"/>
              </a:spcBef>
            </a:pPr>
            <a:r>
              <a:rPr sz="1200" spc="-5" dirty="0">
                <a:latin typeface="Calibri"/>
                <a:cs typeface="Calibri"/>
              </a:rPr>
              <a:t>Накопление  социаль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ог</a:t>
            </a:r>
            <a:r>
              <a:rPr sz="1200" dirty="0">
                <a:latin typeface="Calibri"/>
                <a:cs typeface="Calibri"/>
              </a:rPr>
              <a:t>о  </a:t>
            </a:r>
            <a:r>
              <a:rPr sz="1200" spc="-5" dirty="0">
                <a:latin typeface="Calibri"/>
                <a:cs typeface="Calibri"/>
              </a:rPr>
              <a:t>капитала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latin typeface="Calibri"/>
                <a:cs typeface="Calibri"/>
              </a:rPr>
              <a:t>Эмпатия</a:t>
            </a:r>
          </a:p>
          <a:p>
            <a:pPr marL="144780" marR="137795" algn="ctr">
              <a:lnSpc>
                <a:spcPct val="136500"/>
              </a:lnSpc>
            </a:pP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нтилизм  Эгоцентризм  СДВГ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200" spc="-5" dirty="0">
                <a:latin typeface="Calibri"/>
                <a:cs typeface="Calibri"/>
              </a:rPr>
              <a:t>Статусность</a:t>
            </a:r>
            <a:endParaRPr sz="1200" dirty="0">
              <a:latin typeface="Calibri"/>
              <a:cs typeface="Calibri"/>
            </a:endParaRPr>
          </a:p>
          <a:p>
            <a:pPr marL="51435" marR="45085" algn="ctr">
              <a:lnSpc>
                <a:spcPct val="99200"/>
              </a:lnSpc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Э</a:t>
            </a:r>
            <a:r>
              <a:rPr sz="1200" spc="0" dirty="0">
                <a:latin typeface="Calibri"/>
                <a:cs typeface="Calibri"/>
              </a:rPr>
              <a:t>м</a:t>
            </a:r>
            <a:r>
              <a:rPr sz="1200" spc="-5" dirty="0">
                <a:latin typeface="Calibri"/>
                <a:cs typeface="Calibri"/>
              </a:rPr>
              <a:t>оциональ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  </a:t>
            </a:r>
            <a:r>
              <a:rPr sz="1200" spc="-10" dirty="0">
                <a:latin typeface="Calibri"/>
                <a:cs typeface="Calibri"/>
              </a:rPr>
              <a:t>интеллект  </a:t>
            </a:r>
            <a:r>
              <a:rPr sz="1200" spc="-5" dirty="0">
                <a:latin typeface="Calibri"/>
                <a:cs typeface="Calibri"/>
              </a:rPr>
              <a:t>Социальный</a:t>
            </a:r>
            <a:endParaRPr sz="1200" dirty="0">
              <a:latin typeface="Calibri"/>
              <a:cs typeface="Calibri"/>
            </a:endParaRPr>
          </a:p>
          <a:p>
            <a:pPr marL="264795">
              <a:lnSpc>
                <a:spcPts val="1195"/>
              </a:lnSpc>
            </a:pPr>
            <a:r>
              <a:rPr sz="1200" spc="-10" dirty="0">
                <a:latin typeface="Calibri"/>
                <a:cs typeface="Calibri"/>
              </a:rPr>
              <a:t>интеллект</a:t>
            </a:r>
            <a:endParaRPr sz="1200" dirty="0">
              <a:latin typeface="Calibri"/>
              <a:cs typeface="Calibri"/>
            </a:endParaRPr>
          </a:p>
          <a:p>
            <a:pPr marL="25400" marR="17780" algn="ctr">
              <a:lnSpc>
                <a:spcPts val="1320"/>
              </a:lnSpc>
              <a:spcBef>
                <a:spcPts val="20"/>
              </a:spcBef>
            </a:pP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диви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уаль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ые  и </a:t>
            </a:r>
            <a:r>
              <a:rPr sz="1200" spc="-10" dirty="0">
                <a:latin typeface="Calibri"/>
                <a:cs typeface="Calibri"/>
              </a:rPr>
              <a:t>личностные  особенности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67215" y="1149476"/>
            <a:ext cx="1663064" cy="5661660"/>
          </a:xfrm>
          <a:custGeom>
            <a:avLst/>
            <a:gdLst/>
            <a:ahLst/>
            <a:cxnLst/>
            <a:rect l="l" t="t" r="r" b="b"/>
            <a:pathLst>
              <a:path w="1663064" h="5661659">
                <a:moveTo>
                  <a:pt x="1496440" y="0"/>
                </a:moveTo>
                <a:lnTo>
                  <a:pt x="166242" y="0"/>
                </a:lnTo>
                <a:lnTo>
                  <a:pt x="122046" y="5937"/>
                </a:lnTo>
                <a:lnTo>
                  <a:pt x="82333" y="22695"/>
                </a:lnTo>
                <a:lnTo>
                  <a:pt x="48688" y="48688"/>
                </a:lnTo>
                <a:lnTo>
                  <a:pt x="22695" y="82333"/>
                </a:lnTo>
                <a:lnTo>
                  <a:pt x="5937" y="122046"/>
                </a:lnTo>
                <a:lnTo>
                  <a:pt x="0" y="166242"/>
                </a:lnTo>
                <a:lnTo>
                  <a:pt x="0" y="5495391"/>
                </a:lnTo>
                <a:lnTo>
                  <a:pt x="5938" y="5539593"/>
                </a:lnTo>
                <a:lnTo>
                  <a:pt x="22698" y="5579313"/>
                </a:lnTo>
                <a:lnTo>
                  <a:pt x="48694" y="5612965"/>
                </a:lnTo>
                <a:lnTo>
                  <a:pt x="82345" y="5638964"/>
                </a:lnTo>
                <a:lnTo>
                  <a:pt x="122086" y="5655725"/>
                </a:lnTo>
                <a:lnTo>
                  <a:pt x="166242" y="5661659"/>
                </a:lnTo>
                <a:lnTo>
                  <a:pt x="1496481" y="5661659"/>
                </a:lnTo>
                <a:lnTo>
                  <a:pt x="1540650" y="5655720"/>
                </a:lnTo>
                <a:lnTo>
                  <a:pt x="1580357" y="5638958"/>
                </a:lnTo>
                <a:lnTo>
                  <a:pt x="1613998" y="5612960"/>
                </a:lnTo>
                <a:lnTo>
                  <a:pt x="1639990" y="5579309"/>
                </a:lnTo>
                <a:lnTo>
                  <a:pt x="1656746" y="5539591"/>
                </a:lnTo>
                <a:lnTo>
                  <a:pt x="1662684" y="5495391"/>
                </a:lnTo>
                <a:lnTo>
                  <a:pt x="1662684" y="166242"/>
                </a:lnTo>
                <a:lnTo>
                  <a:pt x="1656746" y="122046"/>
                </a:lnTo>
                <a:lnTo>
                  <a:pt x="1639988" y="82333"/>
                </a:lnTo>
                <a:lnTo>
                  <a:pt x="1613995" y="48688"/>
                </a:lnTo>
                <a:lnTo>
                  <a:pt x="1580350" y="22695"/>
                </a:lnTo>
                <a:lnTo>
                  <a:pt x="1540637" y="5937"/>
                </a:lnTo>
                <a:lnTo>
                  <a:pt x="149644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470528" y="1698117"/>
            <a:ext cx="1540510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ИЗМЕНЕНИЯ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ФОРМ  </a:t>
            </a:r>
            <a:r>
              <a:rPr sz="1400" b="1" spc="-5" dirty="0">
                <a:latin typeface="Calibri"/>
                <a:cs typeface="Calibri"/>
              </a:rPr>
              <a:t>ВЗАИМО-  </a:t>
            </a:r>
            <a:r>
              <a:rPr sz="1400" b="1" spc="-10" dirty="0">
                <a:latin typeface="Calibri"/>
                <a:cs typeface="Calibri"/>
              </a:rPr>
              <a:t>ОТНОШЕНИЙ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94532" y="2851378"/>
            <a:ext cx="1495806" cy="5860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5679" y="3268967"/>
            <a:ext cx="1415034" cy="4107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5679" y="3474707"/>
            <a:ext cx="1415034" cy="4107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5679" y="3680447"/>
            <a:ext cx="1415034" cy="4107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5679" y="3887711"/>
            <a:ext cx="1415034" cy="41073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5679" y="4093451"/>
            <a:ext cx="1415034" cy="4107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35679" y="4299191"/>
            <a:ext cx="1415034" cy="4107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31108" y="4504931"/>
            <a:ext cx="1424177" cy="58751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2820" y="4873739"/>
            <a:ext cx="1460753" cy="4198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31108" y="5100828"/>
            <a:ext cx="1424177" cy="5875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31108" y="5497067"/>
            <a:ext cx="1424177" cy="4198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31108" y="5702808"/>
            <a:ext cx="1424177" cy="41987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31108" y="5910071"/>
            <a:ext cx="1424177" cy="4183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31108" y="6126479"/>
            <a:ext cx="1424177" cy="58750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623564" y="2897885"/>
            <a:ext cx="1241425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ts val="1380"/>
              </a:lnSpc>
              <a:spcBef>
                <a:spcPts val="100"/>
              </a:spcBef>
            </a:pPr>
            <a:r>
              <a:rPr sz="1200" i="1" spc="-10" dirty="0">
                <a:latin typeface="Calibri"/>
                <a:cs typeface="Calibri"/>
              </a:rPr>
              <a:t>Флуд </a:t>
            </a:r>
            <a:r>
              <a:rPr sz="1200" i="1" spc="-5" dirty="0">
                <a:latin typeface="Calibri"/>
                <a:cs typeface="Calibri"/>
              </a:rPr>
              <a:t>или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спам,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i="1" spc="-5" dirty="0">
                <a:latin typeface="Calibri"/>
                <a:cs typeface="Calibri"/>
              </a:rPr>
              <a:t>груминг,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секстинг</a:t>
            </a:r>
            <a:endParaRPr sz="1200">
              <a:latin typeface="Calibri"/>
              <a:cs typeface="Calibri"/>
            </a:endParaRPr>
          </a:p>
          <a:p>
            <a:pPr marL="161925" marR="154305" algn="ctr">
              <a:lnSpc>
                <a:spcPct val="112799"/>
              </a:lnSpc>
              <a:spcBef>
                <a:spcPts val="370"/>
              </a:spcBef>
            </a:pPr>
            <a:r>
              <a:rPr sz="1200" dirty="0">
                <a:latin typeface="Calibri"/>
                <a:cs typeface="Calibri"/>
              </a:rPr>
              <a:t>К</a:t>
            </a:r>
            <a:r>
              <a:rPr sz="1200" spc="-5" dirty="0">
                <a:latin typeface="Calibri"/>
                <a:cs typeface="Calibri"/>
              </a:rPr>
              <a:t>иб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0" dirty="0">
                <a:latin typeface="Calibri"/>
                <a:cs typeface="Calibri"/>
              </a:rPr>
              <a:t>р</a:t>
            </a:r>
            <a:r>
              <a:rPr sz="1200" spc="-20" dirty="0">
                <a:latin typeface="Calibri"/>
                <a:cs typeface="Calibri"/>
              </a:rPr>
              <a:t>б</a:t>
            </a:r>
            <a:r>
              <a:rPr sz="1200" spc="-4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лли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г  </a:t>
            </a:r>
            <a:r>
              <a:rPr sz="1200" spc="-20" dirty="0">
                <a:latin typeface="Calibri"/>
                <a:cs typeface="Calibri"/>
              </a:rPr>
              <a:t>Троллинг</a:t>
            </a:r>
            <a:endParaRPr sz="1200">
              <a:latin typeface="Calibri"/>
              <a:cs typeface="Calibri"/>
            </a:endParaRPr>
          </a:p>
          <a:p>
            <a:pPr marL="210185" marR="200660" indent="-1270" algn="ctr">
              <a:lnSpc>
                <a:spcPct val="112200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Хейтерство  Секстинг  </a:t>
            </a:r>
            <a:r>
              <a:rPr sz="1200" spc="-20" dirty="0">
                <a:latin typeface="Calibri"/>
                <a:cs typeface="Calibri"/>
              </a:rPr>
              <a:t>Груминг  </a:t>
            </a:r>
            <a:r>
              <a:rPr sz="1200" spc="-10" dirty="0">
                <a:latin typeface="Calibri"/>
                <a:cs typeface="Calibri"/>
              </a:rPr>
              <a:t>Флейминг  </a:t>
            </a:r>
            <a:r>
              <a:rPr sz="1200" spc="-5" dirty="0">
                <a:latin typeface="Calibri"/>
                <a:cs typeface="Calibri"/>
              </a:rPr>
              <a:t>В</a:t>
            </a:r>
            <a:r>
              <a:rPr sz="1200" dirty="0">
                <a:latin typeface="Calibri"/>
                <a:cs typeface="Calibri"/>
              </a:rPr>
              <a:t>ир</a:t>
            </a:r>
            <a:r>
              <a:rPr sz="1200" spc="-5" dirty="0">
                <a:latin typeface="Calibri"/>
                <a:cs typeface="Calibri"/>
              </a:rPr>
              <a:t>туаль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endParaRPr sz="1200">
              <a:latin typeface="Calibri"/>
              <a:cs typeface="Calibri"/>
            </a:endParaRPr>
          </a:p>
          <a:p>
            <a:pPr marL="52069">
              <a:lnSpc>
                <a:spcPts val="1320"/>
              </a:lnSpc>
            </a:pPr>
            <a:r>
              <a:rPr sz="1200" spc="-5" dirty="0">
                <a:latin typeface="Calibri"/>
                <a:cs typeface="Calibri"/>
              </a:rPr>
              <a:t>дружба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любовь</a:t>
            </a:r>
            <a:endParaRPr sz="12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Этический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разрыв</a:t>
            </a:r>
            <a:endParaRPr sz="1200">
              <a:latin typeface="Calibri"/>
              <a:cs typeface="Calibri"/>
            </a:endParaRPr>
          </a:p>
          <a:p>
            <a:pPr marL="241300" marR="230504" indent="-1905" algn="ctr">
              <a:lnSpc>
                <a:spcPts val="1320"/>
              </a:lnSpc>
              <a:spcBef>
                <a:spcPts val="500"/>
              </a:spcBef>
            </a:pPr>
            <a:r>
              <a:rPr sz="1200" spc="-5" dirty="0">
                <a:latin typeface="Calibri"/>
                <a:cs typeface="Calibri"/>
              </a:rPr>
              <a:t>Стратегии  со</a:t>
            </a: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ла</a:t>
            </a:r>
            <a:r>
              <a:rPr sz="1200" dirty="0">
                <a:latin typeface="Calibri"/>
                <a:cs typeface="Calibri"/>
              </a:rPr>
              <a:t>да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  <a:endParaRPr sz="1200">
              <a:latin typeface="Calibri"/>
              <a:cs typeface="Calibri"/>
            </a:endParaRPr>
          </a:p>
          <a:p>
            <a:pPr marL="187960" marR="177800" algn="ctr">
              <a:lnSpc>
                <a:spcPct val="112799"/>
              </a:lnSpc>
              <a:spcBef>
                <a:spcPts val="145"/>
              </a:spcBef>
            </a:pPr>
            <a:r>
              <a:rPr sz="1200" dirty="0">
                <a:latin typeface="Calibri"/>
                <a:cs typeface="Calibri"/>
              </a:rPr>
              <a:t>К</a:t>
            </a:r>
            <a:r>
              <a:rPr sz="1200" spc="-5" dirty="0">
                <a:latin typeface="Calibri"/>
                <a:cs typeface="Calibri"/>
              </a:rPr>
              <a:t>иб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0" dirty="0">
                <a:latin typeface="Calibri"/>
                <a:cs typeface="Calibri"/>
              </a:rPr>
              <a:t>р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цид  </a:t>
            </a:r>
            <a:r>
              <a:rPr sz="1200" spc="-10" dirty="0">
                <a:latin typeface="Calibri"/>
                <a:cs typeface="Calibri"/>
              </a:rPr>
              <a:t>Флешмоб</a:t>
            </a:r>
            <a:endParaRPr sz="1200">
              <a:latin typeface="Calibri"/>
              <a:cs typeface="Calibri"/>
            </a:endParaRPr>
          </a:p>
          <a:p>
            <a:pPr marL="67945" indent="86995">
              <a:lnSpc>
                <a:spcPct val="100000"/>
              </a:lnSpc>
              <a:spcBef>
                <a:spcPts val="185"/>
              </a:spcBef>
            </a:pPr>
            <a:r>
              <a:rPr sz="1200" spc="-10" dirty="0">
                <a:latin typeface="Calibri"/>
                <a:cs typeface="Calibri"/>
              </a:rPr>
              <a:t>Краудфандинг</a:t>
            </a:r>
            <a:endParaRPr sz="1200">
              <a:latin typeface="Calibri"/>
              <a:cs typeface="Calibri"/>
            </a:endParaRPr>
          </a:p>
          <a:p>
            <a:pPr marL="67945" marR="58419" algn="ctr">
              <a:lnSpc>
                <a:spcPts val="1320"/>
              </a:lnSpc>
              <a:spcBef>
                <a:spcPts val="414"/>
              </a:spcBef>
            </a:pPr>
            <a:r>
              <a:rPr sz="1200" spc="-25" dirty="0">
                <a:latin typeface="Calibri"/>
                <a:cs typeface="Calibri"/>
              </a:rPr>
              <a:t>Трудные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онлайн-  ситуации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200714" y="1149129"/>
            <a:ext cx="1663064" cy="5661660"/>
          </a:xfrm>
          <a:custGeom>
            <a:avLst/>
            <a:gdLst/>
            <a:ahLst/>
            <a:cxnLst/>
            <a:rect l="l" t="t" r="r" b="b"/>
            <a:pathLst>
              <a:path w="1663065" h="5661659">
                <a:moveTo>
                  <a:pt x="1496440" y="0"/>
                </a:moveTo>
                <a:lnTo>
                  <a:pt x="166242" y="0"/>
                </a:lnTo>
                <a:lnTo>
                  <a:pt x="122046" y="5937"/>
                </a:lnTo>
                <a:lnTo>
                  <a:pt x="82333" y="22695"/>
                </a:lnTo>
                <a:lnTo>
                  <a:pt x="48688" y="48688"/>
                </a:lnTo>
                <a:lnTo>
                  <a:pt x="22695" y="82333"/>
                </a:lnTo>
                <a:lnTo>
                  <a:pt x="5937" y="122046"/>
                </a:lnTo>
                <a:lnTo>
                  <a:pt x="0" y="166242"/>
                </a:lnTo>
                <a:lnTo>
                  <a:pt x="0" y="5495391"/>
                </a:lnTo>
                <a:lnTo>
                  <a:pt x="5938" y="5539593"/>
                </a:lnTo>
                <a:lnTo>
                  <a:pt x="22698" y="5579313"/>
                </a:lnTo>
                <a:lnTo>
                  <a:pt x="48694" y="5612965"/>
                </a:lnTo>
                <a:lnTo>
                  <a:pt x="82345" y="5638964"/>
                </a:lnTo>
                <a:lnTo>
                  <a:pt x="122086" y="5655725"/>
                </a:lnTo>
                <a:lnTo>
                  <a:pt x="166242" y="5661659"/>
                </a:lnTo>
                <a:lnTo>
                  <a:pt x="1496481" y="5661659"/>
                </a:lnTo>
                <a:lnTo>
                  <a:pt x="1540650" y="5655720"/>
                </a:lnTo>
                <a:lnTo>
                  <a:pt x="1580357" y="5638958"/>
                </a:lnTo>
                <a:lnTo>
                  <a:pt x="1613998" y="5612960"/>
                </a:lnTo>
                <a:lnTo>
                  <a:pt x="1639990" y="5579309"/>
                </a:lnTo>
                <a:lnTo>
                  <a:pt x="1656746" y="5539591"/>
                </a:lnTo>
                <a:lnTo>
                  <a:pt x="1662684" y="5495391"/>
                </a:lnTo>
                <a:lnTo>
                  <a:pt x="1662684" y="166242"/>
                </a:lnTo>
                <a:lnTo>
                  <a:pt x="1656746" y="122046"/>
                </a:lnTo>
                <a:lnTo>
                  <a:pt x="1639988" y="82333"/>
                </a:lnTo>
                <a:lnTo>
                  <a:pt x="1613995" y="48688"/>
                </a:lnTo>
                <a:lnTo>
                  <a:pt x="1580350" y="22695"/>
                </a:lnTo>
                <a:lnTo>
                  <a:pt x="1540637" y="5937"/>
                </a:lnTo>
                <a:lnTo>
                  <a:pt x="149644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491099" y="1308390"/>
            <a:ext cx="1042035" cy="14116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415" marR="9525" indent="-1270" algn="ctr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0" dirty="0">
                <a:latin typeface="Calibri"/>
                <a:cs typeface="Calibri"/>
              </a:rPr>
              <a:t>З</a:t>
            </a:r>
            <a:r>
              <a:rPr sz="1400" b="1" spc="-5" dirty="0">
                <a:latin typeface="Calibri"/>
                <a:cs typeface="Calibri"/>
              </a:rPr>
              <a:t>МЕ</a:t>
            </a:r>
            <a:r>
              <a:rPr sz="1400" b="1" dirty="0">
                <a:latin typeface="Calibri"/>
                <a:cs typeface="Calibri"/>
              </a:rPr>
              <a:t>НЕНИЯ  ПРИНЯТЫХ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  </a:t>
            </a:r>
            <a:r>
              <a:rPr sz="1400" b="1" spc="-30" dirty="0">
                <a:latin typeface="Calibri"/>
                <a:cs typeface="Calibri"/>
              </a:rPr>
              <a:t>КУЛЬТУРЕ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400" b="1" spc="-25" dirty="0">
                <a:latin typeface="Calibri"/>
                <a:cs typeface="Calibri"/>
              </a:rPr>
              <a:t>КУЛЬТУРНЫХ</a:t>
            </a:r>
            <a:endParaRPr sz="1400" dirty="0">
              <a:latin typeface="Calibri"/>
              <a:cs typeface="Calibri"/>
            </a:endParaRPr>
          </a:p>
          <a:p>
            <a:pPr marL="62865" marR="54610" indent="635" algn="ctr">
              <a:lnSpc>
                <a:spcPts val="1540"/>
              </a:lnSpc>
              <a:spcBef>
                <a:spcPts val="105"/>
              </a:spcBef>
            </a:pPr>
            <a:r>
              <a:rPr sz="1400" b="1" spc="-15" dirty="0">
                <a:latin typeface="Calibri"/>
                <a:cs typeface="Calibri"/>
              </a:rPr>
              <a:t>ПРАКТИК  </a:t>
            </a:r>
            <a:r>
              <a:rPr sz="1400" b="1" spc="-5" dirty="0">
                <a:latin typeface="Calibri"/>
                <a:cs typeface="Calibri"/>
              </a:rPr>
              <a:t>(С</a:t>
            </a:r>
            <a:r>
              <a:rPr sz="1400" b="1" dirty="0">
                <a:latin typeface="Calibri"/>
                <a:cs typeface="Calibri"/>
              </a:rPr>
              <a:t>П</a:t>
            </a:r>
            <a:r>
              <a:rPr sz="1400" b="1" spc="-5" dirty="0">
                <a:latin typeface="Calibri"/>
                <a:cs typeface="Calibri"/>
              </a:rPr>
              <a:t>ОСОБОВ  ДЕЙСТВИЯ)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317235" y="2865094"/>
            <a:ext cx="1425702" cy="4534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529834" y="2942590"/>
            <a:ext cx="100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Коммуникация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317235" y="3279635"/>
            <a:ext cx="1425702" cy="4534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656326" y="3357498"/>
            <a:ext cx="748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ворче</a:t>
            </a:r>
            <a:r>
              <a:rPr sz="1200" spc="-5" dirty="0">
                <a:latin typeface="Calibri"/>
                <a:cs typeface="Calibri"/>
              </a:rPr>
              <a:t>ст</a:t>
            </a:r>
            <a:r>
              <a:rPr sz="1200" dirty="0">
                <a:latin typeface="Calibri"/>
                <a:cs typeface="Calibri"/>
              </a:rPr>
              <a:t>во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17235" y="3694163"/>
            <a:ext cx="1425702" cy="45340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580126" y="3772027"/>
            <a:ext cx="904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Координация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17235" y="4108678"/>
            <a:ext cx="1425702" cy="4534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700521" y="4186808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б</a:t>
            </a:r>
            <a:r>
              <a:rPr sz="1200" dirty="0">
                <a:latin typeface="Calibri"/>
                <a:cs typeface="Calibri"/>
              </a:rPr>
              <a:t>уче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17235" y="4523219"/>
            <a:ext cx="1425702" cy="4534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866638" y="4601717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Иг</a:t>
            </a:r>
            <a:r>
              <a:rPr sz="1200" spc="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317235" y="4884407"/>
            <a:ext cx="1425702" cy="58751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686805" y="4932679"/>
            <a:ext cx="69024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3340" marR="5080" indent="-41275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libri"/>
                <a:cs typeface="Calibri"/>
              </a:rPr>
              <a:t>Покупки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 </a:t>
            </a:r>
            <a:r>
              <a:rPr sz="1200" spc="-10" dirty="0">
                <a:latin typeface="Calibri"/>
                <a:cs typeface="Calibri"/>
              </a:rPr>
              <a:t>продажи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17235" y="5352288"/>
            <a:ext cx="1425702" cy="4534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543550" y="5431028"/>
            <a:ext cx="975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Оценка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других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17235" y="5713476"/>
            <a:ext cx="1425702" cy="58751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17235" y="6129528"/>
            <a:ext cx="1425702" cy="5860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499353" y="5762040"/>
            <a:ext cx="1064895" cy="7912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1130" marR="144145" indent="95885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libri"/>
                <a:cs typeface="Calibri"/>
              </a:rPr>
              <a:t>Способы  со</a:t>
            </a: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ла</a:t>
            </a:r>
            <a:r>
              <a:rPr sz="1200" dirty="0">
                <a:latin typeface="Calibri"/>
                <a:cs typeface="Calibri"/>
              </a:rPr>
              <a:t>да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  <a:endParaRPr sz="1200">
              <a:latin typeface="Calibri"/>
              <a:cs typeface="Calibri"/>
            </a:endParaRPr>
          </a:p>
          <a:p>
            <a:pPr marL="12700" marR="5080" indent="191770">
              <a:lnSpc>
                <a:spcPts val="1320"/>
              </a:lnSpc>
              <a:spcBef>
                <a:spcPts val="630"/>
              </a:spcBef>
            </a:pPr>
            <a:r>
              <a:rPr sz="1200" spc="-5" dirty="0">
                <a:latin typeface="Calibri"/>
                <a:cs typeface="Calibri"/>
              </a:rPr>
              <a:t>Цифровая 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spc="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пе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нтность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968453" y="1141194"/>
            <a:ext cx="2036445" cy="5668010"/>
          </a:xfrm>
          <a:custGeom>
            <a:avLst/>
            <a:gdLst/>
            <a:ahLst/>
            <a:cxnLst/>
            <a:rect l="l" t="t" r="r" b="b"/>
            <a:pathLst>
              <a:path w="2036445" h="5668009">
                <a:moveTo>
                  <a:pt x="1832483" y="0"/>
                </a:moveTo>
                <a:lnTo>
                  <a:pt x="203581" y="0"/>
                </a:lnTo>
                <a:lnTo>
                  <a:pt x="156914" y="5378"/>
                </a:lnTo>
                <a:lnTo>
                  <a:pt x="114068" y="20699"/>
                </a:lnTo>
                <a:lnTo>
                  <a:pt x="76268" y="44736"/>
                </a:lnTo>
                <a:lnTo>
                  <a:pt x="44736" y="76268"/>
                </a:lnTo>
                <a:lnTo>
                  <a:pt x="20699" y="114068"/>
                </a:lnTo>
                <a:lnTo>
                  <a:pt x="5378" y="156914"/>
                </a:lnTo>
                <a:lnTo>
                  <a:pt x="0" y="203581"/>
                </a:lnTo>
                <a:lnTo>
                  <a:pt x="0" y="5464149"/>
                </a:lnTo>
                <a:lnTo>
                  <a:pt x="5379" y="5510836"/>
                </a:lnTo>
                <a:lnTo>
                  <a:pt x="20701" y="5553693"/>
                </a:lnTo>
                <a:lnTo>
                  <a:pt x="44741" y="5591498"/>
                </a:lnTo>
                <a:lnTo>
                  <a:pt x="76275" y="5623030"/>
                </a:lnTo>
                <a:lnTo>
                  <a:pt x="114083" y="5647065"/>
                </a:lnTo>
                <a:lnTo>
                  <a:pt x="156961" y="5662383"/>
                </a:lnTo>
                <a:lnTo>
                  <a:pt x="203581" y="5667755"/>
                </a:lnTo>
                <a:lnTo>
                  <a:pt x="1832530" y="5667755"/>
                </a:lnTo>
                <a:lnTo>
                  <a:pt x="1879164" y="5662378"/>
                </a:lnTo>
                <a:lnTo>
                  <a:pt x="1922003" y="5647060"/>
                </a:lnTo>
                <a:lnTo>
                  <a:pt x="1959800" y="5623025"/>
                </a:lnTo>
                <a:lnTo>
                  <a:pt x="1991329" y="5591494"/>
                </a:lnTo>
                <a:lnTo>
                  <a:pt x="2015366" y="5553689"/>
                </a:lnTo>
                <a:lnTo>
                  <a:pt x="2030685" y="5510834"/>
                </a:lnTo>
                <a:lnTo>
                  <a:pt x="2036064" y="5464149"/>
                </a:lnTo>
                <a:lnTo>
                  <a:pt x="2036064" y="203581"/>
                </a:lnTo>
                <a:lnTo>
                  <a:pt x="2030685" y="156914"/>
                </a:lnTo>
                <a:lnTo>
                  <a:pt x="2015364" y="114068"/>
                </a:lnTo>
                <a:lnTo>
                  <a:pt x="1991327" y="76268"/>
                </a:lnTo>
                <a:lnTo>
                  <a:pt x="1959795" y="44736"/>
                </a:lnTo>
                <a:lnTo>
                  <a:pt x="1921995" y="20699"/>
                </a:lnTo>
                <a:lnTo>
                  <a:pt x="1879149" y="5378"/>
                </a:lnTo>
                <a:lnTo>
                  <a:pt x="1832483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226300" y="1415541"/>
            <a:ext cx="1586865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16535" marR="45085" indent="-16510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/>
                <a:cs typeface="Calibri"/>
              </a:rPr>
              <a:t>ВЛИЯНИЕ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СЕТЕВЫХ  </a:t>
            </a:r>
            <a:r>
              <a:rPr sz="1400" b="1" spc="-15" dirty="0">
                <a:latin typeface="Calibri"/>
                <a:cs typeface="Calibri"/>
              </a:rPr>
              <a:t>КОНТЕКСТОВ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 smtClean="0">
                <a:latin typeface="Calibri"/>
                <a:cs typeface="Calibri"/>
              </a:rPr>
              <a:t>И</a:t>
            </a:r>
            <a:endParaRPr sz="1400" dirty="0">
              <a:latin typeface="Calibri"/>
              <a:cs typeface="Calibri"/>
            </a:endParaRPr>
          </a:p>
          <a:p>
            <a:pPr marL="279400" marR="5080" indent="-266700">
              <a:lnSpc>
                <a:spcPts val="151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ПОЯВЛЕНИЕ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НОВЫХ  ФЕНОМЕНОВ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031735" y="2895587"/>
            <a:ext cx="2023110" cy="30252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25640" y="3124187"/>
            <a:ext cx="2023109" cy="30252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19543" y="3345141"/>
            <a:ext cx="2023109" cy="30255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19543" y="3558527"/>
            <a:ext cx="2023109" cy="30252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19543" y="3790175"/>
            <a:ext cx="2023109" cy="30252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19543" y="4026369"/>
            <a:ext cx="2023109" cy="30255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25640" y="4261078"/>
            <a:ext cx="2023109" cy="3010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25640" y="4497298"/>
            <a:ext cx="2023109" cy="30101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25640" y="4733518"/>
            <a:ext cx="2023109" cy="3010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25640" y="4969738"/>
            <a:ext cx="2023109" cy="30101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25640" y="5205984"/>
            <a:ext cx="2023109" cy="4625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14971" y="5574791"/>
            <a:ext cx="2023110" cy="3010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14971" y="5811011"/>
            <a:ext cx="2023110" cy="30252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14971" y="6047232"/>
            <a:ext cx="2023110" cy="30255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14971" y="6283452"/>
            <a:ext cx="2023110" cy="30252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118731" y="2857372"/>
            <a:ext cx="1819910" cy="363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322580" algn="ctr">
              <a:lnSpc>
                <a:spcPct val="1222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Социальные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сети  Приватность</a:t>
            </a:r>
            <a:endParaRPr sz="1200" dirty="0">
              <a:latin typeface="Calibri"/>
              <a:cs typeface="Calibri"/>
            </a:endParaRPr>
          </a:p>
          <a:p>
            <a:pPr marL="177165" marR="160020" algn="ctr">
              <a:lnSpc>
                <a:spcPct val="117200"/>
              </a:lnSpc>
              <a:spcBef>
                <a:spcPts val="95"/>
              </a:spcBef>
            </a:pP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нт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авис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м</a:t>
            </a:r>
            <a:r>
              <a:rPr sz="1200" spc="-5" dirty="0">
                <a:latin typeface="Calibri"/>
                <a:cs typeface="Calibri"/>
              </a:rPr>
              <a:t>ость  Блогосфера</a:t>
            </a:r>
            <a:endParaRPr sz="1200" dirty="0">
              <a:latin typeface="Calibri"/>
              <a:cs typeface="Calibri"/>
            </a:endParaRPr>
          </a:p>
          <a:p>
            <a:pPr marL="287020" marR="269875" algn="ctr">
              <a:lnSpc>
                <a:spcPct val="126099"/>
              </a:lnSpc>
            </a:pPr>
            <a:r>
              <a:rPr sz="1200" spc="-5" dirty="0">
                <a:latin typeface="Calibri"/>
                <a:cs typeface="Calibri"/>
              </a:rPr>
              <a:t>Виртуальные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миры  </a:t>
            </a:r>
            <a:r>
              <a:rPr sz="1200" spc="-5" dirty="0">
                <a:latin typeface="Calibri"/>
                <a:cs typeface="Calibri"/>
              </a:rPr>
              <a:t>Онлайн-риски</a:t>
            </a:r>
            <a:endParaRPr sz="1200" dirty="0">
              <a:latin typeface="Calibri"/>
              <a:cs typeface="Calibri"/>
            </a:endParaRPr>
          </a:p>
          <a:p>
            <a:pPr marL="346075" marR="316230" indent="-635" algn="ctr">
              <a:lnSpc>
                <a:spcPct val="129200"/>
              </a:lnSpc>
              <a:spcBef>
                <a:spcPts val="30"/>
              </a:spcBef>
            </a:pPr>
            <a:r>
              <a:rPr sz="1200" spc="-10" dirty="0">
                <a:latin typeface="Calibri"/>
                <a:cs typeface="Calibri"/>
              </a:rPr>
              <a:t>Селфизм  </a:t>
            </a:r>
            <a:r>
              <a:rPr sz="1200" dirty="0">
                <a:latin typeface="Calibri"/>
                <a:cs typeface="Calibri"/>
              </a:rPr>
              <a:t>М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огоза</a:t>
            </a:r>
            <a:r>
              <a:rPr sz="1200" dirty="0">
                <a:latin typeface="Calibri"/>
                <a:cs typeface="Calibri"/>
              </a:rPr>
              <a:t>дач</a:t>
            </a:r>
            <a:r>
              <a:rPr sz="1200" spc="-5" dirty="0">
                <a:latin typeface="Calibri"/>
                <a:cs typeface="Calibri"/>
              </a:rPr>
              <a:t>ность  Незнакомый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друг  Хэштэг</a:t>
            </a:r>
            <a:endParaRPr sz="1200" dirty="0">
              <a:latin typeface="Calibri"/>
              <a:cs typeface="Calibri"/>
            </a:endParaRPr>
          </a:p>
          <a:p>
            <a:pPr marL="92075" marR="64769" algn="ctr">
              <a:lnSpc>
                <a:spcPts val="1300"/>
              </a:lnSpc>
              <a:spcBef>
                <a:spcPts val="565"/>
              </a:spcBef>
            </a:pPr>
            <a:r>
              <a:rPr sz="1200" spc="-5" dirty="0">
                <a:latin typeface="Calibri"/>
                <a:cs typeface="Calibri"/>
              </a:rPr>
              <a:t>Интернет-мемы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 err="1" smtClean="0">
                <a:latin typeface="Calibri"/>
                <a:cs typeface="Calibri"/>
              </a:rPr>
              <a:t>медиа</a:t>
            </a:r>
            <a:r>
              <a:rPr sz="1200" spc="-5" dirty="0" smtClean="0">
                <a:latin typeface="Calibri"/>
                <a:cs typeface="Calibri"/>
              </a:rPr>
              <a:t>-  </a:t>
            </a:r>
            <a:r>
              <a:rPr sz="1200" spc="-5" dirty="0">
                <a:latin typeface="Calibri"/>
                <a:cs typeface="Calibri"/>
              </a:rPr>
              <a:t>вирусы</a:t>
            </a:r>
            <a:endParaRPr sz="120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latin typeface="Calibri"/>
                <a:cs typeface="Calibri"/>
              </a:rPr>
              <a:t>Эффект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Google</a:t>
            </a:r>
          </a:p>
          <a:p>
            <a:pPr marL="253365">
              <a:lnSpc>
                <a:spcPct val="100000"/>
              </a:lnSpc>
              <a:spcBef>
                <a:spcPts val="420"/>
              </a:spcBef>
            </a:pPr>
            <a:r>
              <a:rPr sz="1200" spc="-5" dirty="0">
                <a:latin typeface="Calibri"/>
                <a:cs typeface="Calibri"/>
              </a:rPr>
              <a:t>Facebook-депрессия</a:t>
            </a:r>
            <a:endParaRPr sz="1200" dirty="0">
              <a:latin typeface="Calibri"/>
              <a:cs typeface="Calibri"/>
            </a:endParaRPr>
          </a:p>
          <a:p>
            <a:pPr marL="12700" marR="5080" algn="ctr">
              <a:lnSpc>
                <a:spcPts val="1860"/>
              </a:lnSpc>
              <a:spcBef>
                <a:spcPts val="130"/>
              </a:spcBef>
            </a:pPr>
            <a:r>
              <a:rPr sz="1200" spc="-5" dirty="0">
                <a:latin typeface="Calibri"/>
                <a:cs typeface="Calibri"/>
              </a:rPr>
              <a:t>Синдром фантомного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звука  Защитные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фильтры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5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712968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 err="1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Психологически</a:t>
            </a:r>
            <a:r>
              <a:rPr sz="2600" b="1" dirty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sz="26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благополучный</a:t>
            </a:r>
            <a:r>
              <a:rPr sz="26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sz="2600" b="1" dirty="0" err="1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ребенок</a:t>
            </a:r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 </a:t>
            </a:r>
            <a:br>
              <a:rPr lang="ru-RU" sz="26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(О.А. Карабанова)</a:t>
            </a:r>
            <a:endParaRPr sz="2600" b="1" dirty="0">
              <a:solidFill>
                <a:srgbClr val="D34817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362" y="1145286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1145286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98" y="1145286"/>
            <a:ext cx="339852" cy="339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198" y="1145286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362" y="1587246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362" y="1587246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198" y="1587246"/>
            <a:ext cx="339852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198" y="1587246"/>
            <a:ext cx="340360" cy="338455"/>
          </a:xfrm>
          <a:custGeom>
            <a:avLst/>
            <a:gdLst/>
            <a:ahLst/>
            <a:cxnLst/>
            <a:rect l="l" t="t" r="r" b="b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362" y="2027682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362" y="2027682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198" y="2027682"/>
            <a:ext cx="339852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198" y="2027682"/>
            <a:ext cx="340360" cy="338455"/>
          </a:xfrm>
          <a:custGeom>
            <a:avLst/>
            <a:gdLst/>
            <a:ahLst/>
            <a:cxnLst/>
            <a:rect l="l" t="t" r="r" b="b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362" y="2468117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0362" y="2468117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198" y="2468117"/>
            <a:ext cx="339852" cy="339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198" y="2468117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0362" y="2908554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0362" y="2908554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198" y="2908554"/>
            <a:ext cx="339852" cy="339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198" y="2908554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362" y="3348990"/>
            <a:ext cx="4937760" cy="47244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362" y="3348990"/>
            <a:ext cx="4937760" cy="47244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1198" y="3416046"/>
            <a:ext cx="339852" cy="339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198" y="3416046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362" y="3923538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0362" y="3923538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1198" y="3923538"/>
            <a:ext cx="339852" cy="338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1198" y="3923538"/>
            <a:ext cx="340360" cy="338455"/>
          </a:xfrm>
          <a:custGeom>
            <a:avLst/>
            <a:gdLst/>
            <a:ahLst/>
            <a:cxnLst/>
            <a:rect l="l" t="t" r="r" b="b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362" y="4363973"/>
            <a:ext cx="4937760" cy="501650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0362" y="4363973"/>
            <a:ext cx="4937760" cy="501650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98" y="4444746"/>
            <a:ext cx="339852" cy="3398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198" y="4444746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362" y="4965953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362" y="4965953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198" y="4965953"/>
            <a:ext cx="339852" cy="339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1198" y="4965953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0362" y="5407914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0362" y="5407914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198" y="5407914"/>
            <a:ext cx="339852" cy="338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198" y="5407914"/>
            <a:ext cx="340360" cy="338455"/>
          </a:xfrm>
          <a:custGeom>
            <a:avLst/>
            <a:gdLst/>
            <a:ahLst/>
            <a:cxnLst/>
            <a:rect l="l" t="t" r="r" b="b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362" y="5848350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362" y="5848350"/>
            <a:ext cx="4937760" cy="338455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198" y="5848350"/>
            <a:ext cx="339852" cy="338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1198" y="5848350"/>
            <a:ext cx="340360" cy="338455"/>
          </a:xfrm>
          <a:custGeom>
            <a:avLst/>
            <a:gdLst/>
            <a:ahLst/>
            <a:cxnLst/>
            <a:rect l="l" t="t" r="r" b="b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0362" y="6288785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362" y="6288785"/>
            <a:ext cx="4937760" cy="340360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1198" y="1143001"/>
            <a:ext cx="4772659" cy="5500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творческий</a:t>
            </a:r>
            <a:endParaRPr sz="1600" dirty="0">
              <a:latin typeface="Calibri"/>
              <a:cs typeface="Calibri"/>
            </a:endParaRPr>
          </a:p>
          <a:p>
            <a:pPr marL="1301115" marR="1325880" algn="ctr">
              <a:lnSpc>
                <a:spcPct val="1807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жиз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ера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остн</a:t>
            </a:r>
            <a:r>
              <a:rPr sz="1600" spc="-5" dirty="0">
                <a:latin typeface="Calibri"/>
                <a:cs typeface="Calibri"/>
              </a:rPr>
              <a:t>ый  </a:t>
            </a:r>
            <a:r>
              <a:rPr sz="1600" spc="-10" dirty="0">
                <a:latin typeface="Calibri"/>
                <a:cs typeface="Calibri"/>
              </a:rPr>
              <a:t>весёлый</a:t>
            </a:r>
            <a:endParaRPr sz="1600" dirty="0">
              <a:latin typeface="Calibri"/>
              <a:cs typeface="Calibri"/>
            </a:endParaRPr>
          </a:p>
          <a:p>
            <a:pPr marL="1522095" marR="1544955" algn="ctr">
              <a:lnSpc>
                <a:spcPts val="3470"/>
              </a:lnSpc>
              <a:spcBef>
                <a:spcPts val="375"/>
              </a:spcBef>
            </a:pP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15" dirty="0">
                <a:latin typeface="Calibri"/>
                <a:cs typeface="Calibri"/>
              </a:rPr>
              <a:t>п</a:t>
            </a:r>
            <a:r>
              <a:rPr sz="1600" spc="-10" dirty="0">
                <a:latin typeface="Calibri"/>
                <a:cs typeface="Calibri"/>
              </a:rPr>
              <a:t>онт</a:t>
            </a:r>
            <a:r>
              <a:rPr sz="1600" spc="-5" dirty="0">
                <a:latin typeface="Calibri"/>
                <a:cs typeface="Calibri"/>
              </a:rPr>
              <a:t>анный  открытый</a:t>
            </a:r>
            <a:endParaRPr sz="1600" dirty="0">
              <a:latin typeface="Calibri"/>
              <a:cs typeface="Calibri"/>
            </a:endParaRPr>
          </a:p>
          <a:p>
            <a:pPr marL="12700" marR="5080" algn="ctr">
              <a:lnSpc>
                <a:spcPts val="1750"/>
              </a:lnSpc>
              <a:spcBef>
                <a:spcPts val="1019"/>
              </a:spcBef>
            </a:pPr>
            <a:r>
              <a:rPr sz="1600" spc="-5" dirty="0">
                <a:latin typeface="Calibri"/>
                <a:cs typeface="Calibri"/>
              </a:rPr>
              <a:t>познающий себя и </a:t>
            </a:r>
            <a:r>
              <a:rPr sz="1600" spc="-10" dirty="0">
                <a:latin typeface="Calibri"/>
                <a:cs typeface="Calibri"/>
              </a:rPr>
              <a:t>окружающий мир </a:t>
            </a:r>
            <a:r>
              <a:rPr sz="1600" spc="-5" dirty="0">
                <a:latin typeface="Calibri"/>
                <a:cs typeface="Calibri"/>
              </a:rPr>
              <a:t>не </a:t>
            </a:r>
            <a:r>
              <a:rPr sz="1600" spc="-15" dirty="0">
                <a:latin typeface="Calibri"/>
                <a:cs typeface="Calibri"/>
              </a:rPr>
              <a:t>только  </a:t>
            </a:r>
            <a:r>
              <a:rPr sz="1600" spc="-10" dirty="0">
                <a:latin typeface="Calibri"/>
                <a:cs typeface="Calibri"/>
              </a:rPr>
              <a:t>разумом, </a:t>
            </a:r>
            <a:r>
              <a:rPr sz="1600" spc="-5" dirty="0">
                <a:latin typeface="Calibri"/>
                <a:cs typeface="Calibri"/>
              </a:rPr>
              <a:t>но и чувствами,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интуицией</a:t>
            </a:r>
            <a:endParaRPr sz="1600" dirty="0">
              <a:latin typeface="Calibri"/>
              <a:cs typeface="Calibri"/>
            </a:endParaRPr>
          </a:p>
          <a:p>
            <a:pPr marL="363220">
              <a:lnSpc>
                <a:spcPct val="100000"/>
              </a:lnSpc>
              <a:spcBef>
                <a:spcPts val="1175"/>
              </a:spcBef>
            </a:pPr>
            <a:r>
              <a:rPr sz="1600" spc="-10" dirty="0">
                <a:latin typeface="Calibri"/>
                <a:cs typeface="Calibri"/>
              </a:rPr>
              <a:t>полностью </a:t>
            </a:r>
            <a:r>
              <a:rPr sz="1600" spc="-5" dirty="0">
                <a:latin typeface="Calibri"/>
                <a:cs typeface="Calibri"/>
              </a:rPr>
              <a:t>принимающий самого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себя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09245" marR="294005" algn="ctr">
              <a:lnSpc>
                <a:spcPts val="1750"/>
              </a:lnSpc>
            </a:pPr>
            <a:r>
              <a:rPr sz="1600" spc="-5" dirty="0">
                <a:latin typeface="Calibri"/>
                <a:cs typeface="Calibri"/>
              </a:rPr>
              <a:t>принимающий </a:t>
            </a:r>
            <a:r>
              <a:rPr sz="1600" spc="-10" dirty="0">
                <a:latin typeface="Calibri"/>
                <a:cs typeface="Calibri"/>
              </a:rPr>
              <a:t>ценность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уникальность  окружающих его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людей</a:t>
            </a:r>
            <a:endParaRPr sz="1600" dirty="0">
              <a:latin typeface="Calibri"/>
              <a:cs typeface="Calibri"/>
            </a:endParaRPr>
          </a:p>
          <a:p>
            <a:pPr marR="23495" algn="ctr">
              <a:lnSpc>
                <a:spcPct val="100000"/>
              </a:lnSpc>
              <a:spcBef>
                <a:spcPts val="1285"/>
              </a:spcBef>
            </a:pPr>
            <a:r>
              <a:rPr sz="1600" spc="-5" dirty="0">
                <a:latin typeface="Calibri"/>
                <a:cs typeface="Calibri"/>
              </a:rPr>
              <a:t>с </a:t>
            </a:r>
            <a:r>
              <a:rPr sz="1600" spc="-10" dirty="0">
                <a:latin typeface="Calibri"/>
                <a:cs typeface="Calibri"/>
              </a:rPr>
              <a:t>высокой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самооценкой</a:t>
            </a:r>
            <a:endParaRPr sz="1600" dirty="0">
              <a:latin typeface="Calibri"/>
              <a:cs typeface="Calibri"/>
            </a:endParaRPr>
          </a:p>
          <a:p>
            <a:pPr marL="238125" marR="264795" indent="3810" algn="ctr">
              <a:lnSpc>
                <a:spcPct val="1808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сформированный </a:t>
            </a:r>
            <a:r>
              <a:rPr sz="1600" spc="-10" dirty="0" err="1">
                <a:latin typeface="Calibri"/>
                <a:cs typeface="Calibri"/>
              </a:rPr>
              <a:t>самоконтроль</a:t>
            </a:r>
            <a:r>
              <a:rPr sz="1600" spc="-10" dirty="0">
                <a:latin typeface="Calibri"/>
                <a:cs typeface="Calibri"/>
              </a:rPr>
              <a:t>  </a:t>
            </a:r>
            <a:endParaRPr lang="ru-RU" sz="1600" spc="-10" dirty="0" smtClean="0">
              <a:latin typeface="Calibri"/>
              <a:cs typeface="Calibri"/>
            </a:endParaRPr>
          </a:p>
          <a:p>
            <a:pPr marL="238125" marR="264795" indent="3810" algn="ctr">
              <a:lnSpc>
                <a:spcPct val="180800"/>
              </a:lnSpc>
              <a:spcBef>
                <a:spcPts val="5"/>
              </a:spcBef>
            </a:pPr>
            <a:r>
              <a:rPr lang="ru-RU" sz="1600" spc="-5" dirty="0" smtClean="0">
                <a:latin typeface="Calibri"/>
                <a:cs typeface="Calibri"/>
              </a:rPr>
              <a:t>ориентация  на </a:t>
            </a:r>
            <a:r>
              <a:rPr sz="1600" spc="-10" dirty="0" err="1" smtClean="0">
                <a:latin typeface="Calibri"/>
                <a:cs typeface="Calibri"/>
              </a:rPr>
              <a:t>успех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достижении </a:t>
            </a:r>
            <a:r>
              <a:rPr sz="1600" spc="-15" dirty="0">
                <a:latin typeface="Calibri"/>
                <a:cs typeface="Calibri"/>
              </a:rPr>
              <a:t>целей  </a:t>
            </a:r>
            <a:r>
              <a:rPr sz="1600" spc="-5" dirty="0">
                <a:latin typeface="Calibri"/>
                <a:cs typeface="Calibri"/>
              </a:rPr>
              <a:t>эмоциональный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комфорт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1198" y="6288785"/>
            <a:ext cx="339852" cy="3398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1198" y="6288785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42251" y="1143000"/>
            <a:ext cx="2670990" cy="44644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9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D34817"/>
                </a:solidFill>
                <a:latin typeface="Cambria" pitchFamily="18" charset="0"/>
              </a:rPr>
              <a:t>Основные вызовы </a:t>
            </a:r>
            <a:r>
              <a:rPr lang="ru-RU" sz="2800" b="1" dirty="0" smtClean="0">
                <a:solidFill>
                  <a:srgbClr val="D34817"/>
                </a:solidFill>
                <a:latin typeface="Cambria" pitchFamily="18" charset="0"/>
              </a:rPr>
              <a:t>: рост числа детей с ОВЗ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 данным статистики за последние 3 года более чем на 18 % выросло количество детей с </a:t>
            </a:r>
            <a:r>
              <a:rPr lang="ru-RU" dirty="0" smtClean="0"/>
              <a:t>ОВЗ </a:t>
            </a:r>
          </a:p>
          <a:p>
            <a:r>
              <a:rPr lang="ru-RU" dirty="0"/>
              <a:t>В</a:t>
            </a:r>
            <a:r>
              <a:rPr lang="ru-RU" dirty="0" smtClean="0"/>
              <a:t> 2017 </a:t>
            </a:r>
            <a:r>
              <a:rPr lang="ru-RU" dirty="0"/>
              <a:t>г. зафиксировано </a:t>
            </a:r>
            <a:r>
              <a:rPr lang="ru-RU" dirty="0" smtClean="0"/>
              <a:t>1415 </a:t>
            </a:r>
            <a:r>
              <a:rPr lang="ru-RU" dirty="0"/>
              <a:t>тыс. </a:t>
            </a:r>
            <a:r>
              <a:rPr lang="ru-RU" dirty="0" smtClean="0"/>
              <a:t>детей и подростков с </a:t>
            </a:r>
            <a:r>
              <a:rPr lang="ru-RU" dirty="0"/>
              <a:t>ОВЗ. </a:t>
            </a:r>
          </a:p>
          <a:p>
            <a:r>
              <a:rPr lang="ru-RU" dirty="0"/>
              <a:t>Наблюдается ежегодное увеличение количества детей-инвалидов </a:t>
            </a:r>
            <a:r>
              <a:rPr lang="ru-RU" dirty="0" smtClean="0"/>
              <a:t>(</a:t>
            </a:r>
            <a:r>
              <a:rPr lang="ru-RU" dirty="0"/>
              <a:t>в 2012г. – 560422 человек,  в </a:t>
            </a:r>
            <a:r>
              <a:rPr lang="ru-RU" dirty="0" smtClean="0"/>
              <a:t>2017 </a:t>
            </a:r>
            <a:r>
              <a:rPr lang="ru-RU" dirty="0"/>
              <a:t>— 616905). </a:t>
            </a:r>
          </a:p>
          <a:p>
            <a:pPr marL="0" indent="0">
              <a:buNone/>
            </a:pPr>
            <a:r>
              <a:rPr lang="ru-RU" dirty="0" smtClean="0"/>
              <a:t>Причины </a:t>
            </a:r>
            <a:r>
              <a:rPr lang="ru-RU" dirty="0"/>
              <a:t>детской инвалидности 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психические расстройства и расстройства поведения </a:t>
            </a:r>
            <a:r>
              <a:rPr lang="ru-RU" dirty="0" smtClean="0"/>
              <a:t>   (</a:t>
            </a:r>
            <a:r>
              <a:rPr lang="ru-RU" dirty="0"/>
              <a:t>24,7%), 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болезни нервной системы (20,3%), 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врожденные аномалии развития и генетические </a:t>
            </a:r>
            <a:r>
              <a:rPr lang="ru-RU" dirty="0" smtClean="0"/>
              <a:t>   заболевания </a:t>
            </a:r>
            <a:r>
              <a:rPr lang="ru-RU" dirty="0"/>
              <a:t>(17,7%). </a:t>
            </a:r>
          </a:p>
        </p:txBody>
      </p:sp>
    </p:spTree>
    <p:extLst>
      <p:ext uri="{BB962C8B-B14F-4D97-AF65-F5344CB8AC3E}">
        <p14:creationId xmlns:p14="http://schemas.microsoft.com/office/powerpoint/2010/main" xmlns="" val="11533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854"/>
            <a:ext cx="9036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34817"/>
                </a:solidFill>
                <a:latin typeface="Cambria" pitchFamily="18" charset="0"/>
              </a:rPr>
              <a:t>Основные </a:t>
            </a:r>
            <a:r>
              <a:rPr lang="ru-RU" sz="3200" b="1" dirty="0" smtClean="0">
                <a:solidFill>
                  <a:srgbClr val="D34817"/>
                </a:solidFill>
                <a:latin typeface="Cambria" pitchFamily="18" charset="0"/>
              </a:rPr>
              <a:t>вызовы: стабильно высокие показатели поведенческих девиаций</a:t>
            </a:r>
            <a:endParaRPr lang="ru-RU" sz="3200" b="1" dirty="0" smtClean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94" y="1337516"/>
            <a:ext cx="89557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Вовлеченность </a:t>
            </a:r>
            <a:r>
              <a:rPr lang="ru-RU" sz="2200" b="1" dirty="0">
                <a:solidFill>
                  <a:srgbClr val="C00000"/>
                </a:solidFill>
              </a:rPr>
              <a:t>в потребление </a:t>
            </a:r>
            <a:r>
              <a:rPr lang="ru-RU" sz="2200" b="1" dirty="0" err="1">
                <a:solidFill>
                  <a:srgbClr val="C00000"/>
                </a:solidFill>
              </a:rPr>
              <a:t>психоактивных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веществ</a:t>
            </a:r>
            <a:endParaRPr lang="ru-RU" sz="2400" b="1" dirty="0" smtClean="0">
              <a:latin typeface="Cambria" pitchFamily="18" charset="0"/>
            </a:endParaRPr>
          </a:p>
          <a:p>
            <a:pPr>
              <a:defRPr/>
            </a:pPr>
            <a:r>
              <a:rPr lang="ru-RU" dirty="0" smtClean="0"/>
              <a:t>От </a:t>
            </a:r>
            <a:r>
              <a:rPr lang="ru-RU" dirty="0"/>
              <a:t>общего числа наркоманов в России 20% - </a:t>
            </a:r>
            <a:r>
              <a:rPr lang="ru-RU" dirty="0" smtClean="0"/>
              <a:t>школьники.</a:t>
            </a:r>
            <a:endParaRPr lang="ru-RU" dirty="0"/>
          </a:p>
          <a:p>
            <a:pPr>
              <a:defRPr/>
            </a:pPr>
            <a:r>
              <a:rPr lang="ru-RU" dirty="0"/>
              <a:t>Средний возраст приобщения к алкоголю 11-12 лет, к наркотикам 15-17 </a:t>
            </a:r>
            <a:r>
              <a:rPr lang="ru-RU" dirty="0" smtClean="0"/>
              <a:t>лет.</a:t>
            </a:r>
            <a:r>
              <a:rPr lang="ru-RU" dirty="0"/>
              <a:t> </a:t>
            </a:r>
            <a:r>
              <a:rPr lang="ru-RU" dirty="0" smtClean="0"/>
              <a:t>Основными </a:t>
            </a:r>
            <a:r>
              <a:rPr lang="ru-RU" dirty="0"/>
              <a:t>очагами распространения наркотиков являются школы, дискотеки и клубы  (70</a:t>
            </a:r>
            <a:r>
              <a:rPr lang="ru-RU" dirty="0" smtClean="0"/>
              <a:t>%).</a:t>
            </a:r>
            <a:endParaRPr lang="ru-RU" alt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Рост </a:t>
            </a:r>
            <a:r>
              <a:rPr lang="ru-RU" sz="2200" b="1" dirty="0">
                <a:solidFill>
                  <a:srgbClr val="C00000"/>
                </a:solidFill>
              </a:rPr>
              <a:t>числа подростков, </a:t>
            </a:r>
            <a:r>
              <a:rPr lang="ru-RU" sz="2200" b="1" dirty="0" smtClean="0">
                <a:solidFill>
                  <a:srgbClr val="C00000"/>
                </a:solidFill>
              </a:rPr>
              <a:t>повторно совершивших преступления</a:t>
            </a:r>
            <a:r>
              <a:rPr lang="ru-RU" sz="2200" dirty="0" smtClean="0"/>
              <a:t>: </a:t>
            </a:r>
            <a:r>
              <a:rPr lang="ru-RU" dirty="0" smtClean="0"/>
              <a:t>2012    </a:t>
            </a:r>
            <a:r>
              <a:rPr lang="ru-RU" dirty="0"/>
              <a:t>г. -12942 </a:t>
            </a:r>
            <a:r>
              <a:rPr lang="ru-RU" dirty="0" smtClean="0"/>
              <a:t>человек;  2017 </a:t>
            </a:r>
            <a:r>
              <a:rPr lang="ru-RU" dirty="0"/>
              <a:t>г. - 14 </a:t>
            </a:r>
            <a:r>
              <a:rPr lang="ru-RU" dirty="0" smtClean="0"/>
              <a:t>636 </a:t>
            </a:r>
            <a:r>
              <a:rPr lang="ru-RU" dirty="0"/>
              <a:t>человек.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Рост числа несовершеннолетних совершивших преступления </a:t>
            </a:r>
            <a:r>
              <a:rPr lang="ru-RU" sz="2200" b="1" dirty="0">
                <a:solidFill>
                  <a:srgbClr val="C00000"/>
                </a:solidFill>
              </a:rPr>
              <a:t>в состоянии наркотического </a:t>
            </a:r>
            <a:r>
              <a:rPr lang="ru-RU" sz="2200" b="1" dirty="0" smtClean="0">
                <a:solidFill>
                  <a:srgbClr val="C00000"/>
                </a:solidFill>
              </a:rPr>
              <a:t>опьянения</a:t>
            </a:r>
            <a:r>
              <a:rPr lang="ru-RU" sz="2200" dirty="0" smtClean="0"/>
              <a:t>: </a:t>
            </a:r>
            <a:r>
              <a:rPr lang="ru-RU" dirty="0" smtClean="0"/>
              <a:t>2012    </a:t>
            </a:r>
            <a:r>
              <a:rPr lang="ru-RU" dirty="0"/>
              <a:t>г. - 410 человек; </a:t>
            </a:r>
            <a:r>
              <a:rPr lang="ru-RU" dirty="0" smtClean="0"/>
              <a:t>2017   </a:t>
            </a:r>
            <a:r>
              <a:rPr lang="ru-RU" dirty="0"/>
              <a:t>г. - </a:t>
            </a:r>
            <a:r>
              <a:rPr lang="ru-RU" dirty="0" smtClean="0"/>
              <a:t>693 человека.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Рост </a:t>
            </a:r>
            <a:r>
              <a:rPr lang="ru-RU" sz="2200" b="1" dirty="0">
                <a:solidFill>
                  <a:srgbClr val="C00000"/>
                </a:solidFill>
              </a:rPr>
              <a:t>завершенных суицидов </a:t>
            </a:r>
            <a:r>
              <a:rPr lang="ru-RU" sz="2000" dirty="0" smtClean="0"/>
              <a:t>(</a:t>
            </a:r>
            <a:r>
              <a:rPr lang="ru-RU" sz="2000" dirty="0"/>
              <a:t>по данным Следственного комитета РФ зафиксировано случаев завершенных </a:t>
            </a:r>
            <a:r>
              <a:rPr lang="ru-RU" sz="2000" dirty="0" smtClean="0"/>
              <a:t>суицидов среди несовершеннолетних </a:t>
            </a:r>
            <a:r>
              <a:rPr lang="ru-RU" sz="2000" dirty="0"/>
              <a:t>в 2015 г. - 685; в 2016 г. - 720 (из них как минимум 15 активно участвовали в «группах смерти</a:t>
            </a:r>
            <a:r>
              <a:rPr lang="ru-RU" sz="2000" dirty="0" smtClean="0"/>
              <a:t>»).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21382336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altLang="ru-RU" sz="26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3. Вызовы связанные </a:t>
            </a:r>
            <a:r>
              <a:rPr lang="ru" sz="2600" b="1" dirty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проблемой обучения, воспитания и развития </a:t>
            </a:r>
            <a:r>
              <a:rPr lang="ru-RU" altLang="ru-RU" sz="2600" b="1" dirty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детей</a:t>
            </a:r>
            <a:endParaRPr lang="ru-RU" sz="2600" b="1" dirty="0">
              <a:solidFill>
                <a:srgbClr val="D34817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Изменение </a:t>
            </a:r>
            <a:r>
              <a:rPr lang="ru-RU" sz="2200" dirty="0"/>
              <a:t>целевых ориентиров образования: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504D"/>
                </a:solidFill>
                <a:latin typeface="Calibri"/>
                <a:cs typeface="Calibri"/>
              </a:rPr>
              <a:t>Максимальная реализация </a:t>
            </a:r>
            <a:r>
              <a:rPr lang="ru-RU" sz="2000" b="1" i="1" dirty="0" smtClean="0">
                <a:solidFill>
                  <a:srgbClr val="C0504D"/>
                </a:solidFill>
                <a:latin typeface="Calibri"/>
                <a:cs typeface="Calibri"/>
              </a:rPr>
              <a:t>потенциала, </a:t>
            </a:r>
            <a:r>
              <a:rPr lang="ru-RU" sz="2000" b="1" i="1" dirty="0">
                <a:solidFill>
                  <a:srgbClr val="C0504D"/>
                </a:solidFill>
                <a:latin typeface="Calibri"/>
                <a:cs typeface="Calibri"/>
              </a:rPr>
              <a:t>создание условий для формирования достойной жизненной перспективы каждого  ребенка, его образования, воспитания и социализации, максимально возможной самореализации в социально позитивных  видах </a:t>
            </a:r>
            <a:r>
              <a:rPr lang="ru-RU" sz="2000" b="1" i="1" dirty="0" smtClean="0">
                <a:solidFill>
                  <a:srgbClr val="C0504D"/>
                </a:solidFill>
                <a:latin typeface="Calibri"/>
                <a:cs typeface="Calibri"/>
              </a:rPr>
              <a:t>деятельности</a:t>
            </a:r>
          </a:p>
          <a:p>
            <a:r>
              <a:rPr lang="ru-RU" sz="2200" dirty="0" smtClean="0"/>
              <a:t>Новые акценты: переход от универсальности к разнообразию;</a:t>
            </a:r>
            <a:endParaRPr lang="ru-RU" sz="2200" dirty="0"/>
          </a:p>
          <a:p>
            <a:r>
              <a:rPr lang="ru-RU" sz="2200" dirty="0"/>
              <a:t>Изменение содержательной и технологической составляющей образования (в соответствии с ФГОС, в </a:t>
            </a:r>
            <a:r>
              <a:rPr lang="ru-RU" sz="2200" dirty="0" err="1"/>
              <a:t>т.ч</a:t>
            </a:r>
            <a:r>
              <a:rPr lang="ru-RU" sz="2200" dirty="0"/>
              <a:t>. </a:t>
            </a:r>
            <a:r>
              <a:rPr lang="ru-RU" sz="2200" dirty="0" smtClean="0"/>
              <a:t>с </a:t>
            </a:r>
            <a:r>
              <a:rPr lang="ru-RU" sz="2200" dirty="0"/>
              <a:t>ФГОС ОВЗ);</a:t>
            </a:r>
          </a:p>
          <a:p>
            <a:r>
              <a:rPr lang="ru-RU" sz="2200" dirty="0" smtClean="0"/>
              <a:t>Новый тип образовательных проблем: </a:t>
            </a:r>
            <a:r>
              <a:rPr lang="ru-RU" sz="2200" dirty="0"/>
              <a:t>инклюзивное образование, </a:t>
            </a:r>
            <a:r>
              <a:rPr lang="ru-RU" sz="2200" dirty="0" err="1"/>
              <a:t>мультикультурность</a:t>
            </a:r>
            <a:r>
              <a:rPr lang="ru-RU" sz="2200" dirty="0"/>
              <a:t> контингента учащихся, высокий уровень неоднородности познавательного и социального развития детей и </a:t>
            </a:r>
            <a:r>
              <a:rPr lang="ru-RU" sz="2200" dirty="0" smtClean="0"/>
              <a:t>подростков</a:t>
            </a:r>
            <a:r>
              <a:rPr lang="ru-RU" sz="2200" dirty="0"/>
              <a:t>;</a:t>
            </a:r>
            <a:endParaRPr lang="ru-RU" sz="2200" dirty="0" smtClean="0"/>
          </a:p>
          <a:p>
            <a:r>
              <a:rPr lang="ru-RU" sz="2200" dirty="0" smtClean="0"/>
              <a:t>Новые требования к педагогическим работникам.</a:t>
            </a:r>
          </a:p>
          <a:p>
            <a:endParaRPr lang="ru-RU" sz="22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329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904657" cy="79208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Образование: факторы риска</a:t>
            </a:r>
            <a:endParaRPr lang="ru-RU" sz="2600" b="1" dirty="0">
              <a:solidFill>
                <a:srgbClr val="D34817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1591" y="1360790"/>
            <a:ext cx="8640960" cy="5328592"/>
          </a:xfrm>
        </p:spPr>
        <p:txBody>
          <a:bodyPr>
            <a:noAutofit/>
          </a:bodyPr>
          <a:lstStyle/>
          <a:p>
            <a:endParaRPr lang="ru-RU" sz="22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36204"/>
            <a:ext cx="6025832" cy="579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/>
              <a:t>Неготовность </a:t>
            </a:r>
            <a:r>
              <a:rPr lang="ru-RU" sz="1700" dirty="0" smtClean="0"/>
              <a:t>части педагогов  </a:t>
            </a:r>
            <a:r>
              <a:rPr lang="ru-RU" sz="1700" dirty="0"/>
              <a:t>работать в условиях </a:t>
            </a:r>
            <a:r>
              <a:rPr lang="ru-RU" sz="1700" dirty="0" smtClean="0"/>
              <a:t>индивидуализации и дифференциации обучения.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Декларативный </a:t>
            </a:r>
            <a:r>
              <a:rPr lang="ru-RU" sz="1700" dirty="0"/>
              <a:t>характер вариативности образовательной </a:t>
            </a:r>
            <a:r>
              <a:rPr lang="ru-RU" sz="1700" dirty="0" smtClean="0"/>
              <a:t>системы.</a:t>
            </a:r>
            <a:r>
              <a:rPr lang="ru-RU" sz="1700" dirty="0"/>
              <a:t> </a:t>
            </a:r>
            <a:endParaRPr lang="ru-RU" sz="1700" dirty="0" smtClean="0"/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Экстенсивный </a:t>
            </a:r>
            <a:r>
              <a:rPr lang="ru-RU" sz="1700" dirty="0"/>
              <a:t>характер учебных </a:t>
            </a:r>
            <a:r>
              <a:rPr lang="ru-RU" sz="1700" dirty="0" smtClean="0"/>
              <a:t>нагрузок.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Преобладание </a:t>
            </a:r>
            <a:r>
              <a:rPr lang="ru-RU" sz="1700" dirty="0"/>
              <a:t>отрицательной оценочной </a:t>
            </a:r>
            <a:r>
              <a:rPr lang="ru-RU" sz="1700" dirty="0" smtClean="0"/>
              <a:t>стимуляции.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 Ориентация на предметные образовательные результаты.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Отсутствие </a:t>
            </a:r>
            <a:r>
              <a:rPr lang="ru-RU" sz="1700" dirty="0"/>
              <a:t>в образовательных организациях </a:t>
            </a:r>
            <a:r>
              <a:rPr lang="ru-RU" sz="1700" dirty="0" smtClean="0"/>
              <a:t>команды </a:t>
            </a:r>
            <a:r>
              <a:rPr lang="ru-RU" sz="1700" dirty="0"/>
              <a:t>специалистов, </a:t>
            </a:r>
            <a:r>
              <a:rPr lang="ru-RU" sz="1700" dirty="0" smtClean="0"/>
              <a:t>осуществляющих    психолого-    педагогическое </a:t>
            </a:r>
            <a:r>
              <a:rPr lang="ru-RU" sz="1700" dirty="0"/>
              <a:t>сопровождение </a:t>
            </a:r>
            <a:r>
              <a:rPr lang="ru-RU" sz="1700" dirty="0" smtClean="0"/>
              <a:t>субъектов </a:t>
            </a:r>
            <a:r>
              <a:rPr lang="ru-RU" sz="1700" dirty="0"/>
              <a:t>образования</a:t>
            </a:r>
            <a:r>
              <a:rPr lang="ru-RU" sz="1700" dirty="0" smtClean="0"/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/>
              <a:t>Ослабление воспитательной функции школы</a:t>
            </a:r>
            <a:r>
              <a:rPr lang="ru-RU" sz="1700" dirty="0" smtClean="0"/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Делегирование ответственности за образование семье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Отсутствие </a:t>
            </a:r>
            <a:r>
              <a:rPr lang="ru-RU" sz="1700" dirty="0"/>
              <a:t>системы мероприятий по профилактике и нивелированию поведенческих нарушений</a:t>
            </a:r>
            <a:r>
              <a:rPr lang="ru-RU" sz="1700" dirty="0" smtClean="0"/>
              <a:t>.</a:t>
            </a:r>
            <a:endParaRPr lang="ru-RU" sz="17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ru-RU" sz="1700" dirty="0" smtClean="0"/>
              <a:t>Низкий </a:t>
            </a:r>
            <a:r>
              <a:rPr lang="ru-RU" sz="1700" dirty="0"/>
              <a:t>социальный статус </a:t>
            </a:r>
            <a:r>
              <a:rPr lang="ru-RU" sz="1700" dirty="0" smtClean="0"/>
              <a:t>педагога, "старение" </a:t>
            </a:r>
            <a:r>
              <a:rPr lang="ru-RU" sz="1700" dirty="0"/>
              <a:t>кадров и </a:t>
            </a:r>
            <a:r>
              <a:rPr lang="ru-RU" sz="1700" dirty="0" smtClean="0"/>
              <a:t>низкий процент </a:t>
            </a:r>
            <a:r>
              <a:rPr lang="ru-RU" sz="1700" dirty="0"/>
              <a:t>приходящих в профессию молодых </a:t>
            </a:r>
            <a:r>
              <a:rPr lang="ru-RU" sz="1700" dirty="0" smtClean="0"/>
              <a:t>профессионально </a:t>
            </a:r>
            <a:r>
              <a:rPr lang="ru-RU" sz="1700" dirty="0"/>
              <a:t>подготовленных педагогов. </a:t>
            </a:r>
            <a:endParaRPr lang="ru-RU" sz="17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336" y="230952"/>
            <a:ext cx="2922563" cy="347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739331"/>
            <a:ext cx="3024336" cy="2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9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D34817"/>
                </a:solidFill>
                <a:latin typeface="Cambria" pitchFamily="18" charset="0"/>
              </a:rPr>
              <a:t>Приоритетные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62500" lnSpcReduction="20000"/>
          </a:bodyPr>
          <a:lstStyle/>
          <a:p>
            <a:r>
              <a:rPr lang="ru" sz="2500" b="1" dirty="0">
                <a:latin typeface="Cambria" pitchFamily="18" charset="0"/>
              </a:rPr>
              <a:t>Осознание педагогическими коллективами и отдельными педагогами необходимости целенаправленной </a:t>
            </a:r>
            <a:r>
              <a:rPr lang="ru" sz="2500" b="1" dirty="0" smtClean="0">
                <a:latin typeface="Cambria" pitchFamily="18" charset="0"/>
              </a:rPr>
              <a:t>деятельности по обеспечению безопасности детства.</a:t>
            </a:r>
            <a:endParaRPr lang="ru" sz="2500" b="1" dirty="0">
              <a:latin typeface="Cambria" pitchFamily="18" charset="0"/>
            </a:endParaRPr>
          </a:p>
          <a:p>
            <a:r>
              <a:rPr lang="ru-RU" sz="2500" b="1" dirty="0" smtClean="0">
                <a:latin typeface="Cambria" pitchFamily="18" charset="0"/>
                <a:ea typeface="+mj-ea"/>
                <a:cs typeface="+mj-cs"/>
              </a:rPr>
              <a:t>В</a:t>
            </a:r>
            <a:r>
              <a:rPr lang="ru" sz="2500" b="1" dirty="0" smtClean="0">
                <a:latin typeface="Cambria" pitchFamily="18" charset="0"/>
              </a:rPr>
              <a:t>ыработка </a:t>
            </a:r>
            <a:r>
              <a:rPr lang="ru" sz="2500" b="1" dirty="0">
                <a:latin typeface="Cambria" pitchFamily="18" charset="0"/>
              </a:rPr>
              <a:t>механизмов предупреждения рисков. </a:t>
            </a:r>
            <a:r>
              <a:rPr lang="ru-RU" sz="2500" b="1" dirty="0">
                <a:latin typeface="Cambria" pitchFamily="18" charset="0"/>
              </a:rPr>
              <a:t>Обеспечение безопасности среды, в </a:t>
            </a:r>
            <a:r>
              <a:rPr lang="ru-RU" sz="2500" b="1" dirty="0" err="1">
                <a:latin typeface="Cambria" pitchFamily="18" charset="0"/>
              </a:rPr>
              <a:t>т.ч</a:t>
            </a:r>
            <a:r>
              <a:rPr lang="ru-RU" sz="2500" b="1" dirty="0">
                <a:latin typeface="Cambria" pitchFamily="18" charset="0"/>
              </a:rPr>
              <a:t>. образовательной и  информационной. </a:t>
            </a:r>
            <a:r>
              <a:rPr lang="ru" sz="2500" b="1" dirty="0" smtClean="0">
                <a:latin typeface="Cambria" pitchFamily="18" charset="0"/>
              </a:rPr>
              <a:t>Приоритетное </a:t>
            </a:r>
            <a:r>
              <a:rPr lang="ru" sz="2500" b="1" dirty="0">
                <a:latin typeface="Cambria" pitchFamily="18" charset="0"/>
              </a:rPr>
              <a:t>направление – профилактическая работа. </a:t>
            </a:r>
            <a:endParaRPr lang="ru" sz="2500" b="1" dirty="0" smtClean="0">
              <a:latin typeface="Cambria" pitchFamily="18" charset="0"/>
            </a:endParaRPr>
          </a:p>
          <a:p>
            <a:r>
              <a:rPr lang="ru-RU" sz="2500" b="1" dirty="0" smtClean="0">
                <a:latin typeface="Cambria" pitchFamily="18" charset="0"/>
              </a:rPr>
              <a:t>Организация </a:t>
            </a:r>
            <a:r>
              <a:rPr lang="ru-RU" sz="2500" b="1" dirty="0">
                <a:latin typeface="Cambria" pitchFamily="18" charset="0"/>
              </a:rPr>
              <a:t>и проведение масштабных исследований современного </a:t>
            </a:r>
            <a:r>
              <a:rPr lang="ru-RU" sz="2500" b="1" dirty="0" smtClean="0">
                <a:latin typeface="Cambria" pitchFamily="18" charset="0"/>
              </a:rPr>
              <a:t>ребенка.</a:t>
            </a:r>
            <a:endParaRPr lang="ru-RU" sz="2500" b="1" dirty="0">
              <a:latin typeface="Cambria" pitchFamily="18" charset="0"/>
            </a:endParaRPr>
          </a:p>
          <a:p>
            <a:r>
              <a:rPr lang="ru-RU" sz="2500" b="1" dirty="0">
                <a:latin typeface="Cambria" pitchFamily="18" charset="0"/>
              </a:rPr>
              <a:t>Разработка психолого-педагогических технологий, учитывающих индивидуальные траектории развития личности ребенка с учетом его потребностей, интересов и </a:t>
            </a:r>
            <a:r>
              <a:rPr lang="ru-RU" sz="2500" b="1" dirty="0" smtClean="0">
                <a:latin typeface="Cambria" pitchFamily="18" charset="0"/>
              </a:rPr>
              <a:t>способностей.</a:t>
            </a:r>
            <a:endParaRPr lang="ru-RU" sz="2500" b="1" dirty="0">
              <a:latin typeface="Cambria" pitchFamily="18" charset="0"/>
            </a:endParaRPr>
          </a:p>
          <a:p>
            <a:r>
              <a:rPr lang="ru" sz="2500" b="1" dirty="0">
                <a:latin typeface="Cambria" pitchFamily="18" charset="0"/>
              </a:rPr>
              <a:t>Усиление воспитательной функии школы, </a:t>
            </a:r>
            <a:r>
              <a:rPr lang="ru" sz="2500" b="1" dirty="0" smtClean="0">
                <a:latin typeface="Cambria" pitchFamily="18" charset="0"/>
              </a:rPr>
              <a:t>акцент на нравственное </a:t>
            </a:r>
            <a:r>
              <a:rPr lang="ru" sz="2500" b="1" dirty="0">
                <a:latin typeface="Cambria" pitchFamily="18" charset="0"/>
              </a:rPr>
              <a:t>развитие  обучающихся.</a:t>
            </a:r>
          </a:p>
          <a:p>
            <a:r>
              <a:rPr lang="ru" sz="2600" b="1" dirty="0">
                <a:latin typeface="Cambria" pitchFamily="18" charset="0"/>
              </a:rPr>
              <a:t>Разработка психолого-педагогических технологий, ориентировнных на </a:t>
            </a:r>
            <a:r>
              <a:rPr lang="ru-RU" sz="2600" b="1" dirty="0">
                <a:latin typeface="Cambria" pitchFamily="18" charset="0"/>
              </a:rPr>
              <a:t>формирование компетенций, связанных с умением жить в ситуации неопределенности, толерантного отношения к разнообразию и готовности к обновлению компетенций на основе умения учиться.</a:t>
            </a:r>
          </a:p>
          <a:p>
            <a:r>
              <a:rPr lang="ru-RU" sz="2500" b="1" dirty="0" smtClean="0">
                <a:latin typeface="Cambria" pitchFamily="18" charset="0"/>
                <a:ea typeface="+mj-ea"/>
                <a:cs typeface="+mj-cs"/>
              </a:rPr>
              <a:t>Психологическая </a:t>
            </a:r>
            <a:r>
              <a:rPr lang="ru-RU" sz="2500" b="1" dirty="0">
                <a:latin typeface="Cambria" pitchFamily="18" charset="0"/>
                <a:ea typeface="+mj-ea"/>
                <a:cs typeface="+mj-cs"/>
              </a:rPr>
              <a:t>поддержкой детей из «групп </a:t>
            </a:r>
            <a:r>
              <a:rPr lang="ru-RU" sz="2500" b="1" dirty="0" smtClean="0">
                <a:latin typeface="Cambria" pitchFamily="18" charset="0"/>
                <a:ea typeface="+mj-ea"/>
                <a:cs typeface="+mj-cs"/>
              </a:rPr>
              <a:t>риска». Особое внимание и помощь </a:t>
            </a:r>
            <a:r>
              <a:rPr lang="ru-RU" sz="2500" b="1" dirty="0">
                <a:latin typeface="Cambria" pitchFamily="18" charset="0"/>
                <a:ea typeface="+mj-ea"/>
                <a:cs typeface="+mj-cs"/>
              </a:rPr>
              <a:t>детям, находящимся в </a:t>
            </a:r>
            <a:r>
              <a:rPr lang="ru-RU" sz="2500" b="1" dirty="0" smtClean="0">
                <a:latin typeface="Cambria" pitchFamily="18" charset="0"/>
                <a:ea typeface="+mj-ea"/>
                <a:cs typeface="+mj-cs"/>
              </a:rPr>
              <a:t>трудной жизненной ситуации.</a:t>
            </a:r>
            <a:r>
              <a:rPr lang="ru-RU" sz="2500" b="1" dirty="0"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2500" b="1" dirty="0" smtClean="0">
                <a:latin typeface="Cambria" pitchFamily="18" charset="0"/>
                <a:ea typeface="+mj-ea"/>
                <a:cs typeface="+mj-cs"/>
              </a:rPr>
              <a:t>Разработкой </a:t>
            </a:r>
            <a:r>
              <a:rPr lang="ru-RU" sz="2500" b="1" dirty="0">
                <a:latin typeface="Cambria" pitchFamily="18" charset="0"/>
                <a:ea typeface="+mj-ea"/>
                <a:cs typeface="+mj-cs"/>
              </a:rPr>
              <a:t>системы экстренной </a:t>
            </a:r>
            <a:r>
              <a:rPr lang="ru-RU" sz="2500" b="1" dirty="0" smtClean="0">
                <a:latin typeface="Cambria" pitchFamily="18" charset="0"/>
                <a:ea typeface="+mj-ea"/>
                <a:cs typeface="+mj-cs"/>
              </a:rPr>
              <a:t>социальной и психолого-педагогической помощи.</a:t>
            </a:r>
          </a:p>
          <a:p>
            <a:pPr>
              <a:lnSpc>
                <a:spcPts val="2160"/>
              </a:lnSpc>
              <a:spcBef>
                <a:spcPts val="105"/>
              </a:spcBef>
            </a:pPr>
            <a:r>
              <a:rPr lang="ru-RU" sz="2600" b="1" dirty="0" smtClean="0">
                <a:latin typeface="Cambria" pitchFamily="18" charset="0"/>
                <a:ea typeface="+mj-ea"/>
                <a:cs typeface="+mj-cs"/>
              </a:rPr>
              <a:t>Отработка </a:t>
            </a:r>
            <a:r>
              <a:rPr lang="ru-RU" sz="2600" b="1" dirty="0">
                <a:latin typeface="Cambria" pitchFamily="18" charset="0"/>
                <a:ea typeface="+mj-ea"/>
                <a:cs typeface="+mj-cs"/>
              </a:rPr>
              <a:t>механизмов сетевого и межведомственного взаимодействия, привлечения </a:t>
            </a:r>
            <a:r>
              <a:rPr lang="ru-RU" sz="2600" b="1" dirty="0" smtClean="0">
                <a:latin typeface="Cambria" pitchFamily="18" charset="0"/>
                <a:ea typeface="+mj-ea"/>
                <a:cs typeface="+mj-cs"/>
              </a:rPr>
              <a:t>социально-ориентированные НКО и  социальных партнеров </a:t>
            </a:r>
            <a:r>
              <a:rPr lang="ru-RU" sz="2600" b="1" dirty="0">
                <a:latin typeface="Cambria" pitchFamily="18" charset="0"/>
                <a:ea typeface="+mj-ea"/>
                <a:cs typeface="+mj-cs"/>
              </a:rPr>
              <a:t>к </a:t>
            </a:r>
            <a:r>
              <a:rPr lang="ru-RU" sz="2600" b="1" dirty="0" smtClean="0">
                <a:latin typeface="Cambria" pitchFamily="18" charset="0"/>
                <a:ea typeface="+mj-ea"/>
                <a:cs typeface="+mj-cs"/>
              </a:rPr>
              <a:t>обсечению безопасности детства.</a:t>
            </a:r>
            <a:endParaRPr lang="ru-RU" sz="2500" b="1" dirty="0" smtClean="0">
              <a:latin typeface="Cambria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54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758952"/>
          </a:xfrm>
        </p:spPr>
        <p:txBody>
          <a:bodyPr>
            <a:noAutofit/>
          </a:bodyPr>
          <a:lstStyle/>
          <a:p>
            <a:endParaRPr lang="ru-RU" sz="2600" b="1" dirty="0">
              <a:solidFill>
                <a:srgbClr val="D34817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endParaRPr lang="ru-RU" sz="22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64096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</a:rPr>
              <a:t>Важнейшим </a:t>
            </a:r>
            <a:r>
              <a:rPr lang="ru-RU" sz="2600" b="1" dirty="0">
                <a:solidFill>
                  <a:srgbClr val="D34817"/>
                </a:solidFill>
                <a:latin typeface="Cambria" pitchFamily="18" charset="0"/>
              </a:rPr>
              <a:t>механизмом </a:t>
            </a:r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</a:rPr>
              <a:t>безопасности общества должна </a:t>
            </a:r>
            <a:r>
              <a:rPr lang="ru-RU" sz="2600" b="1" dirty="0">
                <a:solidFill>
                  <a:srgbClr val="D34817"/>
                </a:solidFill>
                <a:latin typeface="Cambria" pitchFamily="18" charset="0"/>
              </a:rPr>
              <a:t>стать новая система образования XXI века, в основе, которой, будет заложена не только социальная функция передачи знаний, опыта и культуры от прошлых и нынешних поколений к будущим, но и не менее важная функция подготовки человека к опережающим действиям по обеспечению безопасного </a:t>
            </a:r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</a:rPr>
              <a:t>развития. </a:t>
            </a:r>
          </a:p>
          <a:p>
            <a:pPr lvl="0" algn="r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ru-RU" sz="2200" i="1" dirty="0" smtClean="0"/>
              <a:t>(</a:t>
            </a:r>
            <a:r>
              <a:rPr lang="ru-RU" sz="2400" i="1" dirty="0" err="1" smtClean="0"/>
              <a:t>Н.Н.Моисеев</a:t>
            </a:r>
            <a:r>
              <a:rPr lang="ru-RU" sz="2400" i="1" dirty="0"/>
              <a:t>, </a:t>
            </a:r>
            <a:r>
              <a:rPr lang="ru-RU" sz="2400" i="1" dirty="0" err="1"/>
              <a:t>В.И.Слободчиков</a:t>
            </a:r>
            <a:r>
              <a:rPr lang="ru-RU" sz="2400" i="1" dirty="0"/>
              <a:t> </a:t>
            </a:r>
            <a:r>
              <a:rPr lang="ru-RU" sz="2400" i="1" dirty="0" smtClean="0"/>
              <a:t>)</a:t>
            </a:r>
            <a:endParaRPr lang="ru-RU" sz="2200" i="1" dirty="0" smtClean="0"/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ru-RU" sz="22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2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741494"/>
            <a:ext cx="8503920" cy="1544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6"/>
          <p:cNvSpPr>
            <a:spLocks noGrp="1"/>
          </p:cNvSpPr>
          <p:nvPr>
            <p:ph type="title"/>
          </p:nvPr>
        </p:nvSpPr>
        <p:spPr>
          <a:xfrm>
            <a:off x="193916" y="59069"/>
            <a:ext cx="8950084" cy="10855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вызовы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риски современности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96805" y="5013176"/>
            <a:ext cx="6572296" cy="1574207"/>
            <a:chOff x="2537551" y="3656594"/>
            <a:chExt cx="4104934" cy="1645669"/>
          </a:xfrm>
        </p:grpSpPr>
        <p:sp>
          <p:nvSpPr>
            <p:cNvPr id="23" name="Блок-схема: альтернативный процесс 22"/>
            <p:cNvSpPr/>
            <p:nvPr/>
          </p:nvSpPr>
          <p:spPr>
            <a:xfrm>
              <a:off x="2537551" y="3656594"/>
              <a:ext cx="4104934" cy="1645669"/>
            </a:xfrm>
            <a:prstGeom prst="flowChartAlternateProces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Блок-схема: альтернативный процесс 4"/>
            <p:cNvSpPr/>
            <p:nvPr/>
          </p:nvSpPr>
          <p:spPr>
            <a:xfrm>
              <a:off x="2548639" y="3736927"/>
              <a:ext cx="3944268" cy="14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ДЕТСТВО</a:t>
              </a:r>
            </a:p>
          </p:txBody>
        </p:sp>
      </p:grpSp>
      <p:sp>
        <p:nvSpPr>
          <p:cNvPr id="10" name="Стрелка влево 9"/>
          <p:cNvSpPr/>
          <p:nvPr/>
        </p:nvSpPr>
        <p:spPr>
          <a:xfrm rot="12954606">
            <a:off x="1640808" y="4115953"/>
            <a:ext cx="2110371" cy="6708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трелка влево 12"/>
          <p:cNvSpPr/>
          <p:nvPr/>
        </p:nvSpPr>
        <p:spPr>
          <a:xfrm rot="16200000">
            <a:off x="3333560" y="3116084"/>
            <a:ext cx="2519996" cy="6708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2173214" y="1065136"/>
            <a:ext cx="4714908" cy="1736652"/>
            <a:chOff x="2456824" y="100916"/>
            <a:chExt cx="3689988" cy="178905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456824" y="100916"/>
              <a:ext cx="3689988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0"/>
            <p:cNvSpPr/>
            <p:nvPr/>
          </p:nvSpPr>
          <p:spPr>
            <a:xfrm>
              <a:off x="2509224" y="153316"/>
              <a:ext cx="3585188" cy="168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Стрелка влево 14"/>
          <p:cNvSpPr/>
          <p:nvPr/>
        </p:nvSpPr>
        <p:spPr>
          <a:xfrm rot="19242081">
            <a:off x="5612700" y="4161468"/>
            <a:ext cx="1925800" cy="6708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15"/>
          <p:cNvGrpSpPr/>
          <p:nvPr/>
        </p:nvGrpSpPr>
        <p:grpSpPr>
          <a:xfrm>
            <a:off x="5076056" y="2753806"/>
            <a:ext cx="3874027" cy="1789052"/>
            <a:chOff x="5263950" y="1555235"/>
            <a:chExt cx="3473423" cy="178905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263950" y="1555235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3"/>
            <p:cNvSpPr/>
            <p:nvPr/>
          </p:nvSpPr>
          <p:spPr>
            <a:xfrm>
              <a:off x="5316350" y="1607635"/>
              <a:ext cx="3368623" cy="168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Вызовы и </a:t>
              </a:r>
              <a:r>
                <a:rPr lang="ru-RU" altLang="ru-RU" sz="2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риски связанные </a:t>
              </a:r>
              <a:r>
                <a:rPr lang="en-US" alt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c </a:t>
              </a:r>
              <a:r>
                <a:rPr lang="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проблемой обучения, воспитания </a:t>
              </a:r>
              <a:r>
                <a:rPr lang="ru" sz="2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</a:t>
              </a:r>
              <a:r>
                <a:rPr lang="ru-RU" sz="2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и </a:t>
              </a:r>
              <a:r>
                <a:rPr lang="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развития </a:t>
              </a:r>
              <a:r>
                <a:rPr lang="ru-RU" alt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детей </a:t>
              </a:r>
              <a:endParaRPr lang="ru-RU" alt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3916" y="2753791"/>
            <a:ext cx="3802020" cy="1789052"/>
            <a:chOff x="-18794" y="1555220"/>
            <a:chExt cx="3473423" cy="178905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18794" y="1555220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7"/>
            <p:cNvSpPr/>
            <p:nvPr/>
          </p:nvSpPr>
          <p:spPr>
            <a:xfrm>
              <a:off x="33606" y="1607620"/>
              <a:ext cx="3368623" cy="168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Вызовы и риски, связанные с изменением ребенка в </a:t>
              </a:r>
              <a:r>
                <a:rPr lang="ru-RU" altLang="ru-RU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меняющемся </a:t>
              </a:r>
              <a:r>
                <a:rPr lang="ru-RU" altLang="ru-RU" sz="2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мире</a:t>
              </a:r>
              <a:endPara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76857" y="1385307"/>
            <a:ext cx="3788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Вызовы и риски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социальной среды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15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06408" cy="902968"/>
          </a:xfrm>
        </p:spPr>
        <p:txBody>
          <a:bodyPr>
            <a:normAutofit fontScale="90000"/>
          </a:bodyPr>
          <a:lstStyle/>
          <a:p>
            <a:r>
              <a:rPr lang="ru" sz="3400" b="1" dirty="0" smtClean="0">
                <a:solidFill>
                  <a:srgbClr val="D34817"/>
                </a:solidFill>
                <a:latin typeface="Cambria" pitchFamily="18" charset="0"/>
              </a:rPr>
              <a:t>Вызовы </a:t>
            </a:r>
            <a:r>
              <a:rPr lang="ru" sz="3400" b="1" dirty="0">
                <a:solidFill>
                  <a:srgbClr val="D34817"/>
                </a:solidFill>
                <a:latin typeface="Cambria" pitchFamily="18" charset="0"/>
              </a:rPr>
              <a:t>и риски социальной </a:t>
            </a:r>
            <a:r>
              <a:rPr lang="ru" sz="3400" b="1" dirty="0" smtClean="0">
                <a:solidFill>
                  <a:srgbClr val="D34817"/>
                </a:solidFill>
                <a:latin typeface="Cambria" pitchFamily="18" charset="0"/>
              </a:rPr>
              <a:t>среды: социально-экономические факторы</a:t>
            </a:r>
            <a:endParaRPr lang="ru-RU" sz="3400" b="1" dirty="0">
              <a:solidFill>
                <a:srgbClr val="D34817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4464496" cy="5328592"/>
          </a:xfrm>
        </p:spPr>
        <p:txBody>
          <a:bodyPr>
            <a:normAutofit fontScale="40000" lnSpcReduction="20000"/>
          </a:bodyPr>
          <a:lstStyle/>
          <a:p>
            <a:pPr marL="0" lvl="2" indent="0">
              <a:buClr>
                <a:schemeClr val="accent1"/>
              </a:buClr>
              <a:buSzPct val="85000"/>
              <a:buNone/>
            </a:pPr>
            <a:endParaRPr lang="ru-RU" sz="2900" b="1" dirty="0" smtClean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ru-RU" sz="29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4500" b="1" dirty="0" smtClean="0"/>
              <a:t>Интенсивность социально-экономических изменений, рост социальной неопределенности;</a:t>
            </a:r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ru-RU" sz="4500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4500" b="1" dirty="0" smtClean="0"/>
              <a:t>Этнокультурная </a:t>
            </a:r>
            <a:r>
              <a:rPr lang="ru-RU" sz="4500" b="1" dirty="0"/>
              <a:t>гетерогенность российского общества, высокая интенсивностью миграционных процессов;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4500" b="1" dirty="0" smtClean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ru-RU" sz="45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4500" b="1" dirty="0" smtClean="0"/>
              <a:t>Выраженная дифференциация социально-экономических условий жизни значительных групп населения;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4500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4500" b="1" dirty="0"/>
              <a:t>Проблемы </a:t>
            </a:r>
            <a:r>
              <a:rPr lang="ru-RU" sz="4500" b="1" dirty="0" smtClean="0"/>
              <a:t>демографии</a:t>
            </a:r>
            <a:endParaRPr lang="ru-RU" sz="45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4000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40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40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98575"/>
            <a:ext cx="4464496" cy="54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1506"/>
            <a:ext cx="4392488" cy="90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06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" y="116632"/>
            <a:ext cx="9138250" cy="1054998"/>
          </a:xfrm>
        </p:spPr>
        <p:txBody>
          <a:bodyPr>
            <a:noAutofit/>
          </a:bodyPr>
          <a:lstStyle/>
          <a:p>
            <a:r>
              <a:rPr lang="ru" sz="3000" b="1" dirty="0">
                <a:solidFill>
                  <a:srgbClr val="D34817"/>
                </a:solidFill>
                <a:latin typeface="Cambria" pitchFamily="18" charset="0"/>
              </a:rPr>
              <a:t>Вызовы и риски социальной </a:t>
            </a:r>
            <a:r>
              <a:rPr lang="ru" sz="3000" b="1" dirty="0" smtClean="0">
                <a:solidFill>
                  <a:srgbClr val="D34817"/>
                </a:solidFill>
                <a:latin typeface="Cambria" pitchFamily="18" charset="0"/>
              </a:rPr>
              <a:t>среды: </a:t>
            </a:r>
            <a:br>
              <a:rPr lang="ru" sz="3000" b="1" dirty="0" smtClean="0">
                <a:solidFill>
                  <a:srgbClr val="D34817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rgbClr val="D34817"/>
                </a:solidFill>
                <a:latin typeface="Cambria" pitchFamily="18" charset="0"/>
              </a:rPr>
              <a:t>кризис семьи, в </a:t>
            </a:r>
            <a:r>
              <a:rPr lang="ru-RU" sz="3000" b="1" dirty="0" err="1" smtClean="0">
                <a:solidFill>
                  <a:srgbClr val="D34817"/>
                </a:solidFill>
                <a:latin typeface="Cambria" pitchFamily="18" charset="0"/>
              </a:rPr>
              <a:t>т.ч</a:t>
            </a:r>
            <a:r>
              <a:rPr lang="ru-RU" sz="3000" b="1" dirty="0" smtClean="0">
                <a:solidFill>
                  <a:srgbClr val="D34817"/>
                </a:solidFill>
                <a:latin typeface="Cambria" pitchFamily="18" charset="0"/>
              </a:rPr>
              <a:t>. </a:t>
            </a:r>
            <a:r>
              <a:rPr lang="ru-RU" sz="3000" b="1" dirty="0">
                <a:solidFill>
                  <a:srgbClr val="D34817"/>
                </a:solidFill>
                <a:latin typeface="Cambria" pitchFamily="18" charset="0"/>
              </a:rPr>
              <a:t>как института </a:t>
            </a:r>
            <a:r>
              <a:rPr lang="ru-RU" sz="3000" b="1" dirty="0" smtClean="0">
                <a:solidFill>
                  <a:srgbClr val="D34817"/>
                </a:solidFill>
                <a:latin typeface="Cambria" pitchFamily="18" charset="0"/>
              </a:rPr>
              <a:t>социализации</a:t>
            </a:r>
            <a:endParaRPr lang="ru-RU" sz="3000" b="1" dirty="0">
              <a:solidFill>
                <a:srgbClr val="D34817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7944" y="1527048"/>
            <a:ext cx="4896544" cy="5142312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 </a:t>
            </a:r>
            <a:r>
              <a:rPr lang="ru-RU" altLang="ru-RU" sz="1800" b="1" dirty="0" smtClean="0">
                <a:latin typeface="Arial" charset="0"/>
              </a:rPr>
              <a:t>Фрустрация </a:t>
            </a:r>
            <a:r>
              <a:rPr lang="ru-RU" altLang="ru-RU" sz="1800" b="1" dirty="0">
                <a:latin typeface="Arial" charset="0"/>
              </a:rPr>
              <a:t>потребности в заботе и привязанности </a:t>
            </a:r>
            <a:r>
              <a:rPr lang="ru-RU" altLang="ru-RU" sz="1800" dirty="0">
                <a:latin typeface="Arial" charset="0"/>
              </a:rPr>
              <a:t>(А. Адлер, Д. </a:t>
            </a:r>
            <a:r>
              <a:rPr lang="ru-RU" altLang="ru-RU" sz="1800" dirty="0" err="1">
                <a:latin typeface="Arial" charset="0"/>
              </a:rPr>
              <a:t>Винникотт</a:t>
            </a:r>
            <a:r>
              <a:rPr lang="ru-RU" altLang="ru-RU" sz="1800" dirty="0">
                <a:latin typeface="Arial" charset="0"/>
              </a:rPr>
              <a:t>, А. И. Захаров, И. С. Кон, 3. Фрейд);</a:t>
            </a:r>
          </a:p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физическая или психологическая жестокость </a:t>
            </a:r>
            <a:r>
              <a:rPr lang="ru-RU" altLang="ru-RU" sz="1800" dirty="0" smtClean="0">
                <a:latin typeface="Arial" charset="0"/>
              </a:rPr>
              <a:t>(</a:t>
            </a:r>
            <a:r>
              <a:rPr lang="ru-RU" altLang="ru-RU" sz="1800" dirty="0">
                <a:latin typeface="Arial" charset="0"/>
              </a:rPr>
              <a:t>А.Я. Варга, В.С. Мухина); </a:t>
            </a:r>
          </a:p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недостаточное влияние отца </a:t>
            </a:r>
            <a:r>
              <a:rPr lang="ru-RU" altLang="ru-RU" sz="1800" dirty="0">
                <a:latin typeface="Arial" charset="0"/>
              </a:rPr>
              <a:t>(В. С. Мухина, Р.В. </a:t>
            </a:r>
            <a:r>
              <a:rPr lang="ru-RU" altLang="ru-RU" sz="1800" dirty="0" err="1">
                <a:latin typeface="Arial" charset="0"/>
              </a:rPr>
              <a:t>Овчарова</a:t>
            </a:r>
            <a:r>
              <a:rPr lang="ru-RU" altLang="ru-RU" sz="1800" dirty="0">
                <a:latin typeface="Arial" charset="0"/>
              </a:rPr>
              <a:t>, </a:t>
            </a:r>
            <a:r>
              <a:rPr lang="ru-RU" altLang="ru-RU" sz="1800" dirty="0" err="1">
                <a:latin typeface="Arial" charset="0"/>
              </a:rPr>
              <a:t>Ю.А.Токарева</a:t>
            </a:r>
            <a:r>
              <a:rPr lang="ru-RU" altLang="ru-RU" sz="1800" dirty="0">
                <a:latin typeface="Arial" charset="0"/>
              </a:rPr>
              <a:t>);</a:t>
            </a:r>
          </a:p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острая </a:t>
            </a:r>
            <a:r>
              <a:rPr lang="ru-RU" altLang="ru-RU" sz="1800" b="1" dirty="0" smtClean="0">
                <a:latin typeface="Arial" charset="0"/>
              </a:rPr>
              <a:t>травма: болезнь</a:t>
            </a:r>
            <a:r>
              <a:rPr lang="ru-RU" altLang="ru-RU" sz="1800" b="1" dirty="0">
                <a:latin typeface="Arial" charset="0"/>
              </a:rPr>
              <a:t>, смерть родителя, насилие, </a:t>
            </a:r>
            <a:r>
              <a:rPr lang="ru-RU" altLang="ru-RU" sz="1800" b="1" dirty="0" smtClean="0">
                <a:latin typeface="Arial" charset="0"/>
              </a:rPr>
              <a:t>развод </a:t>
            </a:r>
            <a:r>
              <a:rPr lang="ru-RU" altLang="ru-RU" sz="1800" dirty="0">
                <a:latin typeface="Arial" charset="0"/>
              </a:rPr>
              <a:t>(</a:t>
            </a:r>
            <a:r>
              <a:rPr lang="ru-RU" altLang="ru-RU" sz="1800" dirty="0" err="1">
                <a:latin typeface="Arial" charset="0"/>
              </a:rPr>
              <a:t>В.И.Брутман</a:t>
            </a:r>
            <a:r>
              <a:rPr lang="ru-RU" altLang="ru-RU" sz="1800" dirty="0">
                <a:latin typeface="Arial" charset="0"/>
              </a:rPr>
              <a:t>, А. Я. Варга, Е. О. Смирнова, Г. Т. </a:t>
            </a:r>
            <a:r>
              <a:rPr lang="ru-RU" altLang="ru-RU" sz="1800" dirty="0" err="1">
                <a:latin typeface="Arial" charset="0"/>
              </a:rPr>
              <a:t>Хоментаускас</a:t>
            </a:r>
            <a:r>
              <a:rPr lang="ru-RU" altLang="ru-RU" sz="1800" dirty="0">
                <a:latin typeface="Arial" charset="0"/>
              </a:rPr>
              <a:t>);</a:t>
            </a:r>
          </a:p>
          <a:p>
            <a:pPr algn="just">
              <a:defRPr/>
            </a:pPr>
            <a:r>
              <a:rPr lang="ru-RU" altLang="ru-RU" sz="1800" b="1" dirty="0" err="1">
                <a:latin typeface="Arial" charset="0"/>
              </a:rPr>
              <a:t>потворствование</a:t>
            </a:r>
            <a:r>
              <a:rPr lang="ru-RU" altLang="ru-RU" sz="1800" b="1" dirty="0">
                <a:latin typeface="Arial" charset="0"/>
              </a:rPr>
              <a:t>, недостаточная требовательность родителей </a:t>
            </a:r>
            <a:r>
              <a:rPr lang="ru-RU" altLang="ru-RU" sz="1800" dirty="0">
                <a:latin typeface="Arial" charset="0"/>
              </a:rPr>
              <a:t>(Н.Н. Васягина, Е.И. Захарова, А.Г. </a:t>
            </a:r>
            <a:r>
              <a:rPr lang="ru-RU" altLang="ru-RU" sz="1800" dirty="0" err="1">
                <a:latin typeface="Arial" charset="0"/>
              </a:rPr>
              <a:t>Лидерс</a:t>
            </a:r>
            <a:r>
              <a:rPr lang="ru-RU" altLang="ru-RU" sz="1800" dirty="0">
                <a:latin typeface="Arial" charset="0"/>
              </a:rPr>
              <a:t>, О.А. Карабанова);</a:t>
            </a:r>
          </a:p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чрезмерная телесная стимуляция ребенка </a:t>
            </a:r>
            <a:r>
              <a:rPr lang="ru-RU" altLang="ru-RU" sz="1800" dirty="0">
                <a:latin typeface="Arial" charset="0"/>
              </a:rPr>
              <a:t>(</a:t>
            </a:r>
            <a:r>
              <a:rPr lang="ru-RU" altLang="ru-RU" sz="1800" dirty="0" err="1">
                <a:latin typeface="Arial" charset="0"/>
              </a:rPr>
              <a:t>Л.А.Грищенко</a:t>
            </a:r>
            <a:r>
              <a:rPr lang="ru-RU" altLang="ru-RU" sz="1800" dirty="0">
                <a:latin typeface="Arial" charset="0"/>
              </a:rPr>
              <a:t>, Б.Н. Алмазов);</a:t>
            </a:r>
          </a:p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несогласованность требований к ребенку со стороны родителей </a:t>
            </a:r>
            <a:r>
              <a:rPr lang="ru-RU" altLang="ru-RU" sz="1800" dirty="0">
                <a:latin typeface="Arial" charset="0"/>
              </a:rPr>
              <a:t>(</a:t>
            </a:r>
            <a:r>
              <a:rPr lang="ru-RU" altLang="ru-RU" sz="1800" dirty="0" err="1">
                <a:latin typeface="Arial" charset="0"/>
              </a:rPr>
              <a:t>А.В.Мудрик</a:t>
            </a:r>
            <a:r>
              <a:rPr lang="ru-RU" altLang="ru-RU" sz="1800" dirty="0">
                <a:latin typeface="Arial" charset="0"/>
              </a:rPr>
              <a:t>, В. А. </a:t>
            </a:r>
            <a:r>
              <a:rPr lang="ru-RU" altLang="ru-RU" sz="1800" dirty="0" err="1">
                <a:latin typeface="Arial" charset="0"/>
              </a:rPr>
              <a:t>Сластенин</a:t>
            </a:r>
            <a:r>
              <a:rPr lang="ru-RU" altLang="ru-RU" sz="1800" dirty="0">
                <a:latin typeface="Arial" charset="0"/>
              </a:rPr>
              <a:t>);</a:t>
            </a:r>
          </a:p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хронически выраженные конфликты между родителями </a:t>
            </a:r>
            <a:r>
              <a:rPr lang="ru-RU" altLang="ru-RU" sz="1800" dirty="0">
                <a:latin typeface="Arial" charset="0"/>
              </a:rPr>
              <a:t>(Н.Н. Васягина, М. И.  Буянов, А. Я. Варга, Р. В. </a:t>
            </a:r>
            <a:r>
              <a:rPr lang="ru-RU" altLang="ru-RU" sz="1800" dirty="0" err="1">
                <a:latin typeface="Arial" charset="0"/>
              </a:rPr>
              <a:t>Овчарова</a:t>
            </a:r>
            <a:r>
              <a:rPr lang="ru-RU" altLang="ru-RU" sz="1800" dirty="0">
                <a:latin typeface="Arial" charset="0"/>
              </a:rPr>
              <a:t>);</a:t>
            </a:r>
          </a:p>
          <a:p>
            <a:pPr algn="just">
              <a:defRPr/>
            </a:pPr>
            <a:r>
              <a:rPr lang="ru-RU" altLang="ru-RU" sz="1800" b="1" dirty="0">
                <a:latin typeface="Arial" charset="0"/>
              </a:rPr>
              <a:t>нежелательные личностные и поведенческие особенности родителей </a:t>
            </a:r>
            <a:r>
              <a:rPr lang="ru-RU" altLang="ru-RU" sz="1800" dirty="0">
                <a:latin typeface="Arial" charset="0"/>
              </a:rPr>
              <a:t>(</a:t>
            </a:r>
            <a:r>
              <a:rPr lang="ru-RU" altLang="ru-RU" sz="1800" dirty="0" err="1">
                <a:latin typeface="Arial" charset="0"/>
              </a:rPr>
              <a:t>А.И.Захаров</a:t>
            </a:r>
            <a:r>
              <a:rPr lang="ru-RU" altLang="ru-RU" sz="1800" dirty="0">
                <a:latin typeface="Arial" charset="0"/>
              </a:rPr>
              <a:t>, </a:t>
            </a:r>
            <a:r>
              <a:rPr lang="ru-RU" altLang="ru-RU" sz="1800" dirty="0" err="1">
                <a:latin typeface="Arial" charset="0"/>
              </a:rPr>
              <a:t>Е.И.Исенина</a:t>
            </a:r>
            <a:r>
              <a:rPr lang="ru-RU" altLang="ru-RU" sz="1800" dirty="0">
                <a:latin typeface="Arial" charset="0"/>
              </a:rPr>
              <a:t>, </a:t>
            </a:r>
            <a:r>
              <a:rPr lang="ru-RU" altLang="ru-RU" sz="1800" dirty="0" err="1">
                <a:latin typeface="Arial" charset="0"/>
              </a:rPr>
              <a:t>А.Г.Лидерс</a:t>
            </a:r>
            <a:r>
              <a:rPr lang="ru-RU" altLang="ru-RU" sz="1800" dirty="0">
                <a:latin typeface="Arial" charset="0"/>
              </a:rPr>
              <a:t>, </a:t>
            </a:r>
            <a:r>
              <a:rPr lang="ru-RU" altLang="ru-RU" sz="1800" dirty="0" err="1">
                <a:latin typeface="Arial" charset="0"/>
              </a:rPr>
              <a:t>А.С.Спиваковская</a:t>
            </a:r>
            <a:r>
              <a:rPr lang="ru-RU" altLang="ru-RU" sz="1800" dirty="0">
                <a:latin typeface="Arial" charset="0"/>
              </a:rPr>
              <a:t>, Е.Н. </a:t>
            </a:r>
            <a:r>
              <a:rPr lang="ru-RU" altLang="ru-RU" sz="1800" dirty="0" err="1">
                <a:latin typeface="Arial" charset="0"/>
              </a:rPr>
              <a:t>Спирева</a:t>
            </a:r>
            <a:r>
              <a:rPr lang="ru-RU" altLang="ru-RU" sz="1800" dirty="0">
                <a:latin typeface="Arial" charset="0"/>
              </a:rPr>
              <a:t>);</a:t>
            </a:r>
          </a:p>
          <a:p>
            <a:pPr algn="just">
              <a:defRPr/>
            </a:pPr>
            <a:r>
              <a:rPr lang="ru-RU" altLang="ru-RU" sz="1800" b="1" dirty="0" err="1">
                <a:latin typeface="Arial" charset="0"/>
              </a:rPr>
              <a:t>делинквентные</a:t>
            </a:r>
            <a:r>
              <a:rPr lang="ru-RU" altLang="ru-RU" sz="1800" b="1" dirty="0">
                <a:latin typeface="Arial" charset="0"/>
              </a:rPr>
              <a:t> ценности в семье </a:t>
            </a:r>
            <a:r>
              <a:rPr lang="ru-RU" altLang="ru-RU" sz="1800" dirty="0">
                <a:latin typeface="Arial" charset="0"/>
              </a:rPr>
              <a:t>(С. А. </a:t>
            </a:r>
            <a:r>
              <a:rPr lang="ru-RU" altLang="ru-RU" sz="1800" dirty="0" err="1">
                <a:latin typeface="Arial" charset="0"/>
              </a:rPr>
              <a:t>Беличева</a:t>
            </a:r>
            <a:r>
              <a:rPr lang="ru-RU" altLang="ru-RU" sz="1800" dirty="0">
                <a:latin typeface="Arial" charset="0"/>
              </a:rPr>
              <a:t>, А. А. </a:t>
            </a:r>
            <a:r>
              <a:rPr lang="ru-RU" altLang="ru-RU" sz="1800" dirty="0" err="1">
                <a:latin typeface="Arial" charset="0"/>
              </a:rPr>
              <a:t>Бодалев</a:t>
            </a:r>
            <a:r>
              <a:rPr lang="ru-RU" altLang="ru-RU" sz="1800" dirty="0">
                <a:latin typeface="Arial" charset="0"/>
              </a:rPr>
              <a:t>, М. И. Буянов, В. И. Гарбузов).</a:t>
            </a:r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ru-RU" sz="29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" y="1171630"/>
            <a:ext cx="6156325" cy="56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09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" y="-99392"/>
            <a:ext cx="9108414" cy="1193146"/>
          </a:xfrm>
          <a:prstGeom prst="rect">
            <a:avLst/>
          </a:prstGeom>
        </p:spPr>
        <p:txBody>
          <a:bodyPr vert="horz" wrap="square" lIns="0" tIns="206247" rIns="0" bIns="0" rtlCol="0">
            <a:spAutoFit/>
          </a:bodyPr>
          <a:lstStyle/>
          <a:p>
            <a:r>
              <a:rPr lang="ru" sz="3200" b="1" dirty="0">
                <a:solidFill>
                  <a:srgbClr val="D34817"/>
                </a:solidFill>
                <a:latin typeface="Cambria" pitchFamily="18" charset="0"/>
              </a:rPr>
              <a:t>Вызовы </a:t>
            </a:r>
            <a:r>
              <a:rPr lang="ru" sz="3200" b="1" dirty="0" smtClean="0">
                <a:solidFill>
                  <a:srgbClr val="D34817"/>
                </a:solidFill>
                <a:latin typeface="Cambria" pitchFamily="18" charset="0"/>
              </a:rPr>
              <a:t>социальной </a:t>
            </a:r>
            <a:r>
              <a:rPr lang="ru" sz="3200" b="1" dirty="0">
                <a:solidFill>
                  <a:srgbClr val="D34817"/>
                </a:solidFill>
                <a:latin typeface="Cambria" pitchFamily="18" charset="0"/>
              </a:rPr>
              <a:t>среды: </a:t>
            </a:r>
            <a:r>
              <a:rPr lang="ru" sz="3200" b="1" dirty="0" smtClean="0">
                <a:solidFill>
                  <a:srgbClr val="D34817"/>
                </a:solidFill>
                <a:latin typeface="Cambria" pitchFamily="18" charset="0"/>
              </a:rPr>
              <a:t/>
            </a:r>
            <a:br>
              <a:rPr lang="ru" sz="3200" b="1" dirty="0" smtClean="0">
                <a:solidFill>
                  <a:srgbClr val="D34817"/>
                </a:solidFill>
                <a:latin typeface="Cambria" pitchFamily="18" charset="0"/>
              </a:rPr>
            </a:br>
            <a:r>
              <a:rPr lang="ru" sz="3200" b="1" dirty="0" smtClean="0">
                <a:solidFill>
                  <a:srgbClr val="D34817"/>
                </a:solidFill>
                <a:latin typeface="Cambria" pitchFamily="18" charset="0"/>
              </a:rPr>
              <a:t>медиа-пространство</a:t>
            </a:r>
            <a:endParaRPr sz="3000" b="1" dirty="0">
              <a:solidFill>
                <a:srgbClr val="D34817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862" y="2852936"/>
            <a:ext cx="4535357" cy="1340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5129" y="1700806"/>
            <a:ext cx="1368152" cy="9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902" y="1700807"/>
            <a:ext cx="1521276" cy="941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772" y="1700808"/>
            <a:ext cx="1358279" cy="941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80659" y="1173035"/>
            <a:ext cx="4363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Cambria"/>
              </a:rPr>
              <a:t>ЗАВИСИМОСТЬ</a:t>
            </a:r>
            <a:endParaRPr lang="ru-RU" sz="2000" b="1" i="1" u="sng" dirty="0">
              <a:solidFill>
                <a:srgbClr val="C00000"/>
              </a:solidFill>
              <a:latin typeface="Cambr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3729" y="1185527"/>
            <a:ext cx="4350897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40"/>
              </a:spcAft>
              <a:defRPr/>
            </a:pPr>
            <a:r>
              <a:rPr lang="ru-RU" sz="2000" b="1" i="1" u="sng" dirty="0">
                <a:solidFill>
                  <a:srgbClr val="C00000"/>
                </a:solidFill>
                <a:latin typeface="Cambria"/>
              </a:rPr>
              <a:t>ПСИХОЛОГИЧЕСКИЕ РИСКИ</a:t>
            </a:r>
          </a:p>
          <a:p>
            <a:pPr marL="285750" indent="-285750" algn="just">
              <a:spcAft>
                <a:spcPts val="84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«Разорванность</a:t>
            </a:r>
            <a:r>
              <a:rPr lang="ru-RU" sz="2000" b="1" dirty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» коммуникации </a:t>
            </a:r>
            <a:r>
              <a:rPr lang="ru-RU" sz="2000" dirty="0" smtClean="0"/>
              <a:t>(обеднение содержания общения, </a:t>
            </a:r>
            <a:r>
              <a:rPr lang="ru-RU" sz="2000" dirty="0" err="1" smtClean="0"/>
              <a:t>алекситимия</a:t>
            </a:r>
            <a:r>
              <a:rPr lang="ru-RU" sz="2000" dirty="0" smtClean="0"/>
              <a:t>, снижение  эмоционального интеллекта)</a:t>
            </a:r>
          </a:p>
          <a:p>
            <a:pPr marL="285750" indent="-285750" algn="just">
              <a:spcAft>
                <a:spcPts val="840"/>
              </a:spcAft>
              <a:buFontTx/>
              <a:buChar char="-"/>
              <a:defRPr/>
            </a:pPr>
            <a:r>
              <a:rPr lang="ru" sz="2000" b="1" dirty="0" smtClean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В</a:t>
            </a:r>
            <a:r>
              <a:rPr lang="ru-RU" sz="2000" b="1" dirty="0" err="1" smtClean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иртуализация</a:t>
            </a:r>
            <a:r>
              <a:rPr lang="ru-RU" sz="2000" b="1" dirty="0" smtClean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 реальности </a:t>
            </a:r>
            <a:r>
              <a:rPr lang="ru" sz="2000" dirty="0" smtClean="0"/>
              <a:t>(</a:t>
            </a:r>
            <a:r>
              <a:rPr lang="ru-RU" sz="2000" dirty="0" smtClean="0"/>
              <a:t>стирание границ между  реальностью и виртуальным миром</a:t>
            </a:r>
            <a:r>
              <a:rPr lang="ru" sz="2000" dirty="0" smtClean="0"/>
              <a:t>)</a:t>
            </a:r>
          </a:p>
          <a:p>
            <a:pPr marL="285750" indent="-285750" algn="just">
              <a:spcAft>
                <a:spcPts val="84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Утрата </a:t>
            </a:r>
            <a:r>
              <a:rPr lang="ru-RU" sz="2000" b="1" dirty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чувства «необратимости жизни» </a:t>
            </a:r>
            <a:r>
              <a:rPr lang="ru-RU" sz="2000" dirty="0" smtClean="0"/>
              <a:t>(</a:t>
            </a:r>
            <a:r>
              <a:rPr lang="ru-RU" sz="2000" dirty="0"/>
              <a:t>д</a:t>
            </a:r>
            <a:r>
              <a:rPr lang="ru-RU" sz="2000" dirty="0" smtClean="0"/>
              <a:t>еформация </a:t>
            </a:r>
            <a:r>
              <a:rPr lang="ru-RU" sz="2000" dirty="0"/>
              <a:t>картины </a:t>
            </a:r>
            <a:r>
              <a:rPr lang="ru-RU" sz="2000" dirty="0" smtClean="0"/>
              <a:t>мира) </a:t>
            </a:r>
          </a:p>
          <a:p>
            <a:pPr marL="285750" indent="-285750" algn="just">
              <a:spcAft>
                <a:spcPts val="84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Неадекватные </a:t>
            </a:r>
            <a:r>
              <a:rPr lang="ru-RU" sz="2000" b="1" dirty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способы удовлетворения потребностей </a:t>
            </a:r>
            <a:r>
              <a:rPr lang="ru-RU" sz="2000" dirty="0"/>
              <a:t>(деформация </a:t>
            </a:r>
            <a:r>
              <a:rPr lang="ru-RU" sz="2000" dirty="0" smtClean="0"/>
              <a:t>Я-концепции)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640" y="3591314"/>
            <a:ext cx="4709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40"/>
              </a:spcAft>
              <a:defRPr/>
            </a:pPr>
            <a:endParaRPr lang="ru-RU" sz="1400" dirty="0"/>
          </a:p>
        </p:txBody>
      </p:sp>
      <p:sp>
        <p:nvSpPr>
          <p:cNvPr id="13" name="object 3"/>
          <p:cNvSpPr txBox="1"/>
          <p:nvPr/>
        </p:nvSpPr>
        <p:spPr>
          <a:xfrm>
            <a:off x="149862" y="4293096"/>
            <a:ext cx="4493419" cy="218842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89230" marR="180340" algn="ctr">
              <a:lnSpc>
                <a:spcPct val="100000"/>
              </a:lnSpc>
              <a:spcBef>
                <a:spcPts val="265"/>
              </a:spcBef>
            </a:pP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Количество детей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с высоким уровнем</a:t>
            </a:r>
            <a:r>
              <a:rPr sz="20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Calibri"/>
                <a:cs typeface="Calibri"/>
              </a:rPr>
              <a:t>интернет-активности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за последние 5 лет </a:t>
            </a:r>
            <a:r>
              <a:rPr sz="2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увеличилось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000" b="1" spc="-5" dirty="0" err="1">
                <a:solidFill>
                  <a:srgbClr val="002060"/>
                </a:solidFill>
                <a:latin typeface="Calibri"/>
                <a:cs typeface="Calibri"/>
              </a:rPr>
              <a:t>два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раза</a:t>
            </a:r>
            <a:r>
              <a:rPr sz="2000" b="1" spc="-55" dirty="0" smtClean="0">
                <a:solidFill>
                  <a:srgbClr val="002060"/>
                </a:solidFill>
                <a:latin typeface="Calibri"/>
                <a:cs typeface="Calibri"/>
              </a:rPr>
              <a:t>. </a:t>
            </a:r>
            <a:r>
              <a:rPr lang="ru-RU" sz="2000" b="1" spc="-5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0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Пять лет назад </a:t>
            </a:r>
            <a:r>
              <a:rPr sz="20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треть</a:t>
            </a:r>
            <a:r>
              <a:rPr sz="2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жизни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Сети </a:t>
            </a:r>
            <a:r>
              <a:rPr sz="2000" b="1" spc="-15" dirty="0">
                <a:solidFill>
                  <a:srgbClr val="002060"/>
                </a:solidFill>
                <a:latin typeface="Calibri"/>
                <a:cs typeface="Calibri"/>
              </a:rPr>
              <a:t>проводил </a:t>
            </a:r>
            <a:r>
              <a:rPr sz="2000" b="1" spc="-15" dirty="0" err="1">
                <a:solidFill>
                  <a:srgbClr val="002060"/>
                </a:solidFill>
                <a:latin typeface="Calibri"/>
                <a:cs typeface="Calibri"/>
              </a:rPr>
              <a:t>каждый</a:t>
            </a:r>
            <a:r>
              <a:rPr sz="2000" b="1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седьмой</a:t>
            </a:r>
            <a:r>
              <a:rPr lang="ru-RU"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подросток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cs typeface="Calibri"/>
              </a:rPr>
              <a:t>сегодня -  </a:t>
            </a:r>
            <a:r>
              <a:rPr sz="20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каждый</a:t>
            </a:r>
            <a:r>
              <a:rPr sz="2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latin typeface="Calibri"/>
                <a:cs typeface="Calibri"/>
              </a:rPr>
              <a:t>третий</a:t>
            </a:r>
            <a:r>
              <a:rPr lang="ru-RU" sz="20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(31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%).</a:t>
            </a:r>
            <a:endParaRPr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6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22" y="0"/>
            <a:ext cx="8898966" cy="9875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34817"/>
                </a:solidFill>
                <a:latin typeface="Cambria" pitchFamily="18" charset="0"/>
              </a:rPr>
              <a:t>Культивирование агрессии и насилия </a:t>
            </a:r>
            <a:br>
              <a:rPr lang="ru-RU" b="1" dirty="0">
                <a:solidFill>
                  <a:srgbClr val="D34817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D34817"/>
                </a:solidFill>
                <a:latin typeface="Cambria" pitchFamily="18" charset="0"/>
              </a:rPr>
              <a:t>в средствах массовой информации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980728"/>
            <a:ext cx="5616624" cy="5544616"/>
          </a:xfrm>
        </p:spPr>
        <p:txBody>
          <a:bodyPr>
            <a:normAutofit fontScale="62500" lnSpcReduction="20000"/>
          </a:bodyPr>
          <a:lstStyle/>
          <a:p>
            <a:pPr marL="1165225" indent="0" algn="ctr">
              <a:buNone/>
            </a:pPr>
            <a:r>
              <a:rPr lang="ru-RU" sz="3800" b="1" u="sng" dirty="0">
                <a:solidFill>
                  <a:srgbClr val="D34817"/>
                </a:solidFill>
                <a:latin typeface="Cambria" pitchFamily="18" charset="0"/>
              </a:rPr>
              <a:t>Эффекты воздействия	</a:t>
            </a:r>
            <a:endParaRPr lang="ru-RU" sz="3800" b="1" u="sng" dirty="0" smtClean="0">
              <a:solidFill>
                <a:srgbClr val="D34817"/>
              </a:solidFill>
              <a:latin typeface="Cambria" pitchFamily="18" charset="0"/>
            </a:endParaRPr>
          </a:p>
          <a:p>
            <a:pPr marL="1165225" indent="0" algn="ctr">
              <a:buNone/>
            </a:pPr>
            <a:r>
              <a:rPr lang="ru-RU" sz="3800" b="1" u="sng" dirty="0" smtClean="0">
                <a:solidFill>
                  <a:srgbClr val="D34817"/>
                </a:solidFill>
                <a:latin typeface="Cambria" pitchFamily="18" charset="0"/>
              </a:rPr>
              <a:t>медиа-насилия</a:t>
            </a:r>
          </a:p>
          <a:p>
            <a:pPr marL="469900" indent="-457200">
              <a:lnSpc>
                <a:spcPts val="216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ru-RU" sz="2900" dirty="0">
                <a:latin typeface="Arial"/>
                <a:cs typeface="Arial"/>
              </a:rPr>
              <a:t>Рост </a:t>
            </a:r>
            <a:r>
              <a:rPr lang="ru-RU" sz="2900" spc="-5" dirty="0">
                <a:latin typeface="Arial"/>
                <a:cs typeface="Arial"/>
              </a:rPr>
              <a:t>проявлений антисоциального</a:t>
            </a:r>
            <a:r>
              <a:rPr lang="ru-RU" sz="2900" spc="-170" dirty="0">
                <a:latin typeface="Arial"/>
                <a:cs typeface="Arial"/>
              </a:rPr>
              <a:t> </a:t>
            </a:r>
            <a:r>
              <a:rPr lang="ru-RU" sz="2900" dirty="0">
                <a:latin typeface="Arial"/>
                <a:cs typeface="Arial"/>
              </a:rPr>
              <a:t>и </a:t>
            </a:r>
            <a:r>
              <a:rPr lang="ru-RU" sz="2900" spc="-10" dirty="0">
                <a:latin typeface="Arial"/>
                <a:cs typeface="Arial"/>
              </a:rPr>
              <a:t>агрессивного</a:t>
            </a:r>
            <a:r>
              <a:rPr lang="ru-RU" sz="2900" spc="-90" dirty="0">
                <a:latin typeface="Arial"/>
                <a:cs typeface="Arial"/>
              </a:rPr>
              <a:t> </a:t>
            </a:r>
            <a:r>
              <a:rPr lang="ru-RU" sz="2900" spc="-10" dirty="0">
                <a:latin typeface="Arial"/>
                <a:cs typeface="Arial"/>
              </a:rPr>
              <a:t>поведения (</a:t>
            </a:r>
            <a:r>
              <a:rPr lang="ru-RU" sz="2900" dirty="0">
                <a:latin typeface="Arial"/>
                <a:cs typeface="Arial"/>
              </a:rPr>
              <a:t>социальное </a:t>
            </a:r>
            <a:r>
              <a:rPr lang="ru-RU" sz="2900" spc="-5" dirty="0">
                <a:latin typeface="Arial"/>
                <a:cs typeface="Arial"/>
              </a:rPr>
              <a:t>научение</a:t>
            </a:r>
            <a:r>
              <a:rPr lang="ru-RU" sz="2900" spc="-10" dirty="0" smtClean="0">
                <a:latin typeface="Arial"/>
                <a:cs typeface="Arial"/>
              </a:rPr>
              <a:t>).</a:t>
            </a:r>
            <a:endParaRPr lang="ru-RU" sz="2900" spc="-10" dirty="0">
              <a:latin typeface="Arial"/>
              <a:cs typeface="Arial"/>
            </a:endParaRPr>
          </a:p>
          <a:p>
            <a:pPr marL="469900" marR="5080" indent="-457200">
              <a:lnSpc>
                <a:spcPts val="1920"/>
              </a:lnSpc>
              <a:spcBef>
                <a:spcPts val="470"/>
              </a:spcBef>
              <a:tabLst>
                <a:tab pos="355600" algn="l"/>
              </a:tabLst>
            </a:pPr>
            <a:r>
              <a:rPr lang="ru-RU" sz="2900" spc="-5" dirty="0" smtClean="0">
                <a:latin typeface="Arial"/>
                <a:cs typeface="Arial"/>
              </a:rPr>
              <a:t>Повышение </a:t>
            </a:r>
            <a:r>
              <a:rPr lang="ru-RU" sz="2900" spc="-10" dirty="0">
                <a:latin typeface="Arial"/>
                <a:cs typeface="Arial"/>
              </a:rPr>
              <a:t>порогов чувствительности </a:t>
            </a:r>
            <a:r>
              <a:rPr lang="ru-RU" sz="2900" dirty="0" smtClean="0">
                <a:latin typeface="Arial"/>
                <a:cs typeface="Arial"/>
              </a:rPr>
              <a:t>– снижается </a:t>
            </a:r>
            <a:r>
              <a:rPr lang="ru-RU" sz="2900" spc="-10" dirty="0" smtClean="0">
                <a:latin typeface="Arial"/>
                <a:cs typeface="Arial"/>
              </a:rPr>
              <a:t>чувствительность </a:t>
            </a:r>
            <a:r>
              <a:rPr lang="ru-RU" sz="2900" dirty="0">
                <a:latin typeface="Arial"/>
                <a:cs typeface="Arial"/>
              </a:rPr>
              <a:t>к </a:t>
            </a:r>
            <a:r>
              <a:rPr lang="ru-RU" sz="2900" spc="-5" dirty="0">
                <a:latin typeface="Arial"/>
                <a:cs typeface="Arial"/>
              </a:rPr>
              <a:t>насилию </a:t>
            </a:r>
            <a:r>
              <a:rPr lang="ru-RU" sz="2900" dirty="0">
                <a:latin typeface="Arial"/>
                <a:cs typeface="Arial"/>
              </a:rPr>
              <a:t>и </a:t>
            </a:r>
            <a:r>
              <a:rPr lang="ru-RU" sz="2900" dirty="0" err="1" smtClean="0">
                <a:latin typeface="Arial"/>
                <a:cs typeface="Arial"/>
              </a:rPr>
              <a:t>эмпатия</a:t>
            </a:r>
            <a:r>
              <a:rPr lang="ru-RU" sz="2900" dirty="0" smtClean="0">
                <a:latin typeface="Arial"/>
                <a:cs typeface="Arial"/>
              </a:rPr>
              <a:t> к </a:t>
            </a:r>
            <a:r>
              <a:rPr lang="ru-RU" sz="2900" spc="-5" dirty="0">
                <a:latin typeface="Arial"/>
                <a:cs typeface="Arial"/>
              </a:rPr>
              <a:t>лицам,  </a:t>
            </a:r>
            <a:r>
              <a:rPr lang="ru-RU" sz="2900" dirty="0">
                <a:latin typeface="Arial"/>
                <a:cs typeface="Arial"/>
              </a:rPr>
              <a:t>страдающим </a:t>
            </a:r>
            <a:r>
              <a:rPr lang="ru-RU" sz="2900" spc="-25" dirty="0">
                <a:latin typeface="Arial"/>
                <a:cs typeface="Arial"/>
              </a:rPr>
              <a:t>от</a:t>
            </a:r>
            <a:r>
              <a:rPr lang="ru-RU" sz="2900" spc="-45" dirty="0">
                <a:latin typeface="Arial"/>
                <a:cs typeface="Arial"/>
              </a:rPr>
              <a:t> </a:t>
            </a:r>
            <a:r>
              <a:rPr lang="ru-RU" sz="2900" spc="-5" dirty="0">
                <a:latin typeface="Arial"/>
                <a:cs typeface="Arial"/>
              </a:rPr>
              <a:t>насилия («шоковая </a:t>
            </a:r>
            <a:r>
              <a:rPr lang="ru-RU" sz="2900" spc="-10" dirty="0">
                <a:latin typeface="Arial"/>
                <a:cs typeface="Arial"/>
              </a:rPr>
              <a:t>терапия</a:t>
            </a:r>
            <a:r>
              <a:rPr lang="ru-RU" sz="2900" spc="-10" dirty="0" smtClean="0">
                <a:latin typeface="Arial"/>
                <a:cs typeface="Arial"/>
              </a:rPr>
              <a:t>»</a:t>
            </a:r>
            <a:r>
              <a:rPr lang="ru-RU" sz="2900" spc="-5" dirty="0" smtClean="0">
                <a:latin typeface="Arial"/>
                <a:cs typeface="Arial"/>
              </a:rPr>
              <a:t>).</a:t>
            </a:r>
            <a:endParaRPr lang="ru-RU" sz="2900" spc="-5" dirty="0">
              <a:latin typeface="Arial"/>
              <a:cs typeface="Arial"/>
            </a:endParaRPr>
          </a:p>
          <a:p>
            <a:pPr marL="469900" indent="-457200">
              <a:lnSpc>
                <a:spcPts val="2160"/>
              </a:lnSpc>
              <a:spcBef>
                <a:spcPts val="15"/>
              </a:spcBef>
              <a:tabLst>
                <a:tab pos="355600" algn="l"/>
              </a:tabLst>
            </a:pPr>
            <a:r>
              <a:rPr lang="ru-RU" sz="2900" spc="-5" dirty="0" smtClean="0">
                <a:latin typeface="Arial"/>
                <a:cs typeface="Arial"/>
              </a:rPr>
              <a:t>Формирование </a:t>
            </a:r>
            <a:r>
              <a:rPr lang="ru-RU" sz="2900" spc="-10" dirty="0">
                <a:latin typeface="Arial"/>
                <a:cs typeface="Arial"/>
              </a:rPr>
              <a:t>отношения </a:t>
            </a:r>
            <a:r>
              <a:rPr lang="ru-RU" sz="2900" dirty="0">
                <a:latin typeface="Arial"/>
                <a:cs typeface="Arial"/>
              </a:rPr>
              <a:t>к </a:t>
            </a:r>
            <a:r>
              <a:rPr lang="ru-RU" sz="2900" spc="-5" dirty="0">
                <a:latin typeface="Arial"/>
                <a:cs typeface="Arial"/>
              </a:rPr>
              <a:t>насилию </a:t>
            </a:r>
            <a:r>
              <a:rPr lang="ru-RU" sz="2900" spc="5" dirty="0">
                <a:latin typeface="Arial"/>
                <a:cs typeface="Arial"/>
              </a:rPr>
              <a:t>как </a:t>
            </a:r>
            <a:r>
              <a:rPr lang="ru-RU" sz="2900" dirty="0">
                <a:latin typeface="Arial"/>
                <a:cs typeface="Arial"/>
              </a:rPr>
              <a:t>к</a:t>
            </a:r>
            <a:r>
              <a:rPr lang="ru-RU" sz="2900" spc="-45" dirty="0">
                <a:latin typeface="Arial"/>
                <a:cs typeface="Arial"/>
              </a:rPr>
              <a:t> </a:t>
            </a:r>
            <a:r>
              <a:rPr lang="ru-RU" sz="2900" spc="-5" dirty="0">
                <a:latin typeface="Arial"/>
                <a:cs typeface="Arial"/>
              </a:rPr>
              <a:t>норме</a:t>
            </a:r>
            <a:r>
              <a:rPr lang="ru-RU" sz="2900" spc="-10" dirty="0">
                <a:latin typeface="Arial"/>
                <a:cs typeface="Arial"/>
              </a:rPr>
              <a:t> </a:t>
            </a:r>
            <a:r>
              <a:rPr lang="ru-RU" sz="2900" spc="-15" dirty="0">
                <a:latin typeface="Arial"/>
                <a:cs typeface="Arial"/>
              </a:rPr>
              <a:t>поведения (</a:t>
            </a:r>
            <a:r>
              <a:rPr lang="ru-RU" sz="2900" spc="-10" dirty="0">
                <a:latin typeface="Arial"/>
                <a:cs typeface="Arial"/>
              </a:rPr>
              <a:t>нарушение </a:t>
            </a:r>
            <a:r>
              <a:rPr lang="ru-RU" sz="2900" spc="-5" dirty="0">
                <a:latin typeface="Arial"/>
                <a:cs typeface="Arial"/>
              </a:rPr>
              <a:t>морального</a:t>
            </a:r>
            <a:r>
              <a:rPr lang="ru-RU" sz="2900" spc="-85" dirty="0">
                <a:latin typeface="Arial"/>
                <a:cs typeface="Arial"/>
              </a:rPr>
              <a:t> </a:t>
            </a:r>
            <a:r>
              <a:rPr lang="ru-RU" sz="2900" spc="-5" dirty="0">
                <a:latin typeface="Arial"/>
                <a:cs typeface="Arial"/>
              </a:rPr>
              <a:t>развития</a:t>
            </a:r>
            <a:r>
              <a:rPr lang="ru-RU" sz="2900" spc="-5" dirty="0" smtClean="0">
                <a:latin typeface="Arial"/>
                <a:cs typeface="Arial"/>
              </a:rPr>
              <a:t>).</a:t>
            </a:r>
            <a:endParaRPr lang="ru-RU" sz="2900" spc="-5" dirty="0">
              <a:latin typeface="Arial"/>
              <a:cs typeface="Arial"/>
            </a:endParaRPr>
          </a:p>
          <a:p>
            <a:pPr marL="469900" marR="93345" indent="-457200">
              <a:lnSpc>
                <a:spcPts val="1920"/>
              </a:lnSpc>
              <a:spcBef>
                <a:spcPts val="465"/>
              </a:spcBef>
              <a:tabLst>
                <a:tab pos="355600" algn="l"/>
              </a:tabLst>
            </a:pPr>
            <a:r>
              <a:rPr lang="ru-RU" sz="2900" spc="-5" dirty="0">
                <a:latin typeface="Arial"/>
                <a:cs typeface="Arial"/>
              </a:rPr>
              <a:t>Искажение картины мира  (мир жестокий и  недоброжелательный, боязнь стать жертвой насилия); рост  страхов, фобий, панических расстройств, тревожности</a:t>
            </a:r>
            <a:r>
              <a:rPr lang="ru-RU" sz="2900" spc="-5" dirty="0" smtClean="0">
                <a:latin typeface="Arial"/>
                <a:cs typeface="Arial"/>
              </a:rPr>
              <a:t>.</a:t>
            </a:r>
            <a:endParaRPr lang="ru-RU" sz="2900" spc="-5" dirty="0">
              <a:latin typeface="Arial"/>
              <a:cs typeface="Arial"/>
            </a:endParaRPr>
          </a:p>
          <a:p>
            <a:pPr marL="469900" marR="82550" indent="-457200">
              <a:lnSpc>
                <a:spcPct val="80000"/>
              </a:lnSpc>
              <a:spcBef>
                <a:spcPts val="490"/>
              </a:spcBef>
              <a:tabLst>
                <a:tab pos="355600" algn="l"/>
              </a:tabLst>
            </a:pPr>
            <a:r>
              <a:rPr lang="ru-RU" sz="2900" spc="-5" dirty="0">
                <a:latin typeface="Arial"/>
                <a:cs typeface="Arial"/>
              </a:rPr>
              <a:t>Стремление к насилию на основе отождествления «силы» с  </a:t>
            </a:r>
            <a:r>
              <a:rPr lang="ru-RU" sz="2900" spc="-5" dirty="0" smtClean="0">
                <a:latin typeface="Arial"/>
                <a:cs typeface="Arial"/>
              </a:rPr>
              <a:t>насилием;</a:t>
            </a:r>
            <a:endParaRPr lang="ru-RU" sz="2900" spc="-5" dirty="0">
              <a:latin typeface="Arial"/>
              <a:cs typeface="Arial"/>
            </a:endParaRPr>
          </a:p>
          <a:p>
            <a:pPr marL="469900" marR="997585" indent="-457200">
              <a:lnSpc>
                <a:spcPct val="80000"/>
              </a:lnSpc>
              <a:spcBef>
                <a:spcPts val="475"/>
              </a:spcBef>
              <a:tabLst>
                <a:tab pos="355600" algn="l"/>
              </a:tabLst>
            </a:pPr>
            <a:r>
              <a:rPr lang="ru-RU" sz="2900" spc="-5" dirty="0">
                <a:latin typeface="Arial"/>
                <a:cs typeface="Arial"/>
              </a:rPr>
              <a:t>Нарушение коммуникации (насилие рассматривается как  допустимое средство разрешения конфликтов)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384376" cy="19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" y="2996953"/>
            <a:ext cx="342635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" y="4797153"/>
            <a:ext cx="3426358" cy="19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2284" y="1196752"/>
            <a:ext cx="432048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D34817"/>
                </a:solidFill>
                <a:latin typeface="Cambria" pitchFamily="18" charset="0"/>
                <a:cs typeface="+mj-cs"/>
              </a:rPr>
              <a:t>Травля и </a:t>
            </a:r>
            <a:r>
              <a:rPr sz="1600" b="1" dirty="0" err="1" smtClean="0">
                <a:solidFill>
                  <a:srgbClr val="D34817"/>
                </a:solidFill>
                <a:latin typeface="Cambria" pitchFamily="18" charset="0"/>
                <a:cs typeface="+mj-cs"/>
              </a:rPr>
              <a:t>агрессия</a:t>
            </a:r>
            <a:r>
              <a:rPr lang="ru-RU" sz="1600" b="1" dirty="0" smtClean="0">
                <a:solidFill>
                  <a:srgbClr val="D34817"/>
                </a:solidFill>
                <a:latin typeface="Cambria" pitchFamily="18" charset="0"/>
                <a:cs typeface="+mj-cs"/>
              </a:rPr>
              <a:t> в сети (</a:t>
            </a:r>
            <a:r>
              <a:rPr lang="ru-RU" sz="1600" b="1" dirty="0" err="1" smtClean="0">
                <a:solidFill>
                  <a:srgbClr val="D34817"/>
                </a:solidFill>
                <a:latin typeface="Cambria" pitchFamily="18" charset="0"/>
                <a:cs typeface="+mj-cs"/>
              </a:rPr>
              <a:t>кибербуллинг</a:t>
            </a:r>
            <a:r>
              <a:rPr lang="ru-RU" sz="1600" b="1" dirty="0" smtClean="0">
                <a:solidFill>
                  <a:srgbClr val="D34817"/>
                </a:solidFill>
                <a:latin typeface="Cambria" pitchFamily="18" charset="0"/>
                <a:cs typeface="+mj-cs"/>
              </a:rPr>
              <a:t>)</a:t>
            </a:r>
            <a:endParaRPr sz="1600" b="1" dirty="0">
              <a:solidFill>
                <a:srgbClr val="D34817"/>
              </a:solidFill>
              <a:latin typeface="Cambria" pitchFamily="18" charset="0"/>
              <a:cs typeface="+mj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0032" y="1556792"/>
            <a:ext cx="4176464" cy="5113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8735"/>
            <a:ext cx="4303350" cy="27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768" y="83518"/>
            <a:ext cx="8622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Вызовы и риски социальной среды:</a:t>
            </a:r>
          </a:p>
          <a:p>
            <a:pPr algn="ctr"/>
            <a:r>
              <a:rPr lang="ru-RU" sz="3200" b="1" dirty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опасная </a:t>
            </a:r>
            <a:r>
              <a:rPr lang="ru-RU" sz="3200" b="1" dirty="0" smtClean="0">
                <a:solidFill>
                  <a:srgbClr val="D34817"/>
                </a:solidFill>
                <a:latin typeface="Cambria" pitchFamily="18" charset="0"/>
                <a:ea typeface="+mj-ea"/>
                <a:cs typeface="+mj-cs"/>
              </a:rPr>
              <a:t>информационная среда</a:t>
            </a:r>
            <a:endParaRPr lang="ru-RU" sz="3200" b="1" dirty="0">
              <a:solidFill>
                <a:srgbClr val="D34817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796" y="3356992"/>
            <a:ext cx="4878288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40"/>
              </a:spcAft>
              <a:defRPr/>
            </a:pPr>
            <a:r>
              <a:rPr lang="ru" sz="2000" i="1" u="sng" dirty="0">
                <a:solidFill>
                  <a:srgbClr val="C00000"/>
                </a:solidFill>
                <a:latin typeface="Cambria"/>
              </a:rPr>
              <a:t>•</a:t>
            </a:r>
            <a:r>
              <a:rPr lang="ru" sz="2000" i="1" u="sng" dirty="0">
                <a:latin typeface="Cambria"/>
              </a:rPr>
              <a:t> </a:t>
            </a:r>
            <a:r>
              <a:rPr lang="ru" sz="1600" b="1" i="1" u="sng" dirty="0">
                <a:solidFill>
                  <a:srgbClr val="C00000"/>
                </a:solidFill>
                <a:latin typeface="Cambria"/>
              </a:rPr>
              <a:t>Распространение форм опасного «досуга»: </a:t>
            </a:r>
            <a:r>
              <a:rPr lang="ru" sz="1600" dirty="0"/>
              <a:t>«Беги или умри», «Зацеперы», «Заброшенки», «Челленж 24 часа», анорексичные группы, «Шоплифтинг», опасное селфи и пр.</a:t>
            </a:r>
          </a:p>
          <a:p>
            <a:pPr algn="just">
              <a:spcAft>
                <a:spcPts val="840"/>
              </a:spcAft>
              <a:defRPr/>
            </a:pPr>
            <a:r>
              <a:rPr lang="ru" sz="1600" dirty="0">
                <a:solidFill>
                  <a:srgbClr val="D34817"/>
                </a:solidFill>
                <a:latin typeface="Cambria"/>
              </a:rPr>
              <a:t>• </a:t>
            </a:r>
            <a:r>
              <a:rPr lang="ru" sz="1600" b="1" i="1" u="sng" dirty="0">
                <a:solidFill>
                  <a:srgbClr val="C00000"/>
                </a:solidFill>
                <a:latin typeface="Cambria"/>
              </a:rPr>
              <a:t>Вовлечение подростков в противоправные движения</a:t>
            </a:r>
            <a:r>
              <a:rPr lang="ru" sz="1600" b="1" i="1" dirty="0">
                <a:solidFill>
                  <a:srgbClr val="C00000"/>
                </a:solidFill>
                <a:latin typeface="Cambria"/>
              </a:rPr>
              <a:t> </a:t>
            </a:r>
            <a:r>
              <a:rPr lang="ru" sz="1600" dirty="0"/>
              <a:t>(в т.ч. экстремистского толка, протестные, фанатские и пр.).</a:t>
            </a:r>
          </a:p>
          <a:p>
            <a:r>
              <a:rPr lang="ru" sz="1600" dirty="0">
                <a:solidFill>
                  <a:srgbClr val="D34817"/>
                </a:solidFill>
                <a:latin typeface="Cambria"/>
              </a:rPr>
              <a:t>•  </a:t>
            </a:r>
            <a:r>
              <a:rPr lang="ru-RU" sz="1600" b="1" i="1" u="sng" dirty="0">
                <a:solidFill>
                  <a:srgbClr val="C00000"/>
                </a:solidFill>
                <a:latin typeface="Cambria"/>
              </a:rPr>
              <a:t>Пропаганда </a:t>
            </a:r>
            <a:r>
              <a:rPr lang="ru-RU" sz="1600" b="1" i="1" u="sng" dirty="0" err="1">
                <a:solidFill>
                  <a:srgbClr val="C00000"/>
                </a:solidFill>
                <a:latin typeface="Cambria"/>
              </a:rPr>
              <a:t>самоповреждающего</a:t>
            </a:r>
            <a:r>
              <a:rPr lang="ru-RU" sz="1600" b="1" i="1" u="sng" dirty="0">
                <a:solidFill>
                  <a:srgbClr val="C00000"/>
                </a:solidFill>
                <a:latin typeface="Cambria"/>
              </a:rPr>
              <a:t> поведения </a:t>
            </a:r>
            <a:r>
              <a:rPr lang="ru-RU" sz="1600" dirty="0"/>
              <a:t>(</a:t>
            </a:r>
            <a:r>
              <a:rPr lang="ru-RU" sz="1600" dirty="0" err="1"/>
              <a:t>шрамирование</a:t>
            </a:r>
            <a:r>
              <a:rPr lang="ru-RU" sz="1600" dirty="0"/>
              <a:t>, тату, пирсинг-тоннели, сплит языка и пр.) как элемент принадлежности к группе, дань «моде» или на фоне тревожно депрессивных реакций (</a:t>
            </a:r>
            <a:r>
              <a:rPr lang="ru-RU" sz="1600" dirty="0" err="1"/>
              <a:t>самопорезы</a:t>
            </a:r>
            <a:r>
              <a:rPr lang="ru-R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62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49" y="1340768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 smtClean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 smtClean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 smtClean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 smtClean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2400" b="1" dirty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800" b="1" dirty="0" smtClean="0">
              <a:solidFill>
                <a:srgbClr val="D34817"/>
              </a:solidFill>
              <a:latin typeface="Cambria" pitchFamily="18" charset="0"/>
            </a:endParaRPr>
          </a:p>
          <a:p>
            <a:pPr algn="just"/>
            <a:endParaRPr lang="ru-RU" sz="800" b="1" dirty="0" smtClean="0">
              <a:solidFill>
                <a:srgbClr val="D34817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152" y="23826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3600" b="1" dirty="0">
                <a:solidFill>
                  <a:srgbClr val="D34817"/>
                </a:solidFill>
                <a:latin typeface="Cambria" pitchFamily="18" charset="0"/>
              </a:rPr>
              <a:t>Р</a:t>
            </a:r>
            <a:r>
              <a:rPr lang="ru" sz="3600" b="1" dirty="0" smtClean="0">
                <a:solidFill>
                  <a:srgbClr val="D34817"/>
                </a:solidFill>
                <a:latin typeface="Cambria" pitchFamily="18" charset="0"/>
              </a:rPr>
              <a:t>иски </a:t>
            </a:r>
            <a:r>
              <a:rPr lang="ru" sz="3600" b="1" dirty="0">
                <a:solidFill>
                  <a:srgbClr val="D34817"/>
                </a:solidFill>
                <a:latin typeface="Cambria" pitchFamily="18" charset="0"/>
              </a:rPr>
              <a:t>социальной </a:t>
            </a:r>
            <a:r>
              <a:rPr lang="ru" sz="3600" b="1" dirty="0" smtClean="0">
                <a:solidFill>
                  <a:srgbClr val="D34817"/>
                </a:solidFill>
                <a:latin typeface="Cambria" pitchFamily="18" charset="0"/>
              </a:rPr>
              <a:t>среды</a:t>
            </a:r>
            <a:r>
              <a:rPr lang="ru-RU" sz="3600" b="1" dirty="0">
                <a:solidFill>
                  <a:srgbClr val="D34817"/>
                </a:solidFill>
                <a:latin typeface="Cambria" pitchFamily="18" charset="0"/>
              </a:rPr>
              <a:t>: </a:t>
            </a:r>
            <a:endParaRPr lang="ru-RU" sz="3600" b="1" dirty="0" smtClean="0">
              <a:solidFill>
                <a:srgbClr val="D34817"/>
              </a:solidFill>
              <a:latin typeface="Cambria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D34817"/>
                </a:solidFill>
                <a:latin typeface="Cambria" pitchFamily="18" charset="0"/>
              </a:rPr>
              <a:t>насилие в отношении </a:t>
            </a:r>
            <a:r>
              <a:rPr lang="ru-RU" sz="3600" b="1" dirty="0">
                <a:solidFill>
                  <a:srgbClr val="D34817"/>
                </a:solidFill>
                <a:latin typeface="Cambria" pitchFamily="18" charset="0"/>
              </a:rPr>
              <a:t>детей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55383" y="1844824"/>
            <a:ext cx="3528392" cy="4896544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Преступления </a:t>
            </a:r>
            <a:r>
              <a:rPr lang="ru-RU" dirty="0">
                <a:solidFill>
                  <a:srgbClr val="C00000"/>
                </a:solidFill>
              </a:rPr>
              <a:t>против половой неприкосновенности и половой свободы несовершеннолетних:</a:t>
            </a:r>
          </a:p>
          <a:p>
            <a:r>
              <a:rPr lang="ru-RU" dirty="0"/>
              <a:t>2016 г. -12,2 тыс. </a:t>
            </a:r>
            <a:endParaRPr lang="ru-RU" dirty="0" smtClean="0"/>
          </a:p>
          <a:p>
            <a:r>
              <a:rPr lang="ru-RU" dirty="0" smtClean="0"/>
              <a:t>2015    </a:t>
            </a:r>
            <a:r>
              <a:rPr lang="ru-RU" dirty="0"/>
              <a:t>г. -10,0 тыс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AutoNum type="arabicPlain" startAt="2014"/>
            </a:pPr>
            <a:r>
              <a:rPr lang="ru-RU" dirty="0" smtClean="0"/>
              <a:t>г</a:t>
            </a:r>
            <a:r>
              <a:rPr lang="ru-RU" dirty="0"/>
              <a:t>. - 8,5 тыс.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Посягательства </a:t>
            </a:r>
            <a:r>
              <a:rPr lang="ru-RU" dirty="0">
                <a:solidFill>
                  <a:srgbClr val="C00000"/>
                </a:solidFill>
              </a:rPr>
              <a:t>против жизни и здоровья:</a:t>
            </a:r>
          </a:p>
          <a:p>
            <a:r>
              <a:rPr lang="ru-RU" dirty="0"/>
              <a:t>2016   г. - 34,7% (33,5 тыс. преступлений)</a:t>
            </a:r>
          </a:p>
          <a:p>
            <a:r>
              <a:rPr lang="ru-RU" dirty="0"/>
              <a:t>2015    г. - 35,1% (30,1 тыс. преступлений)</a:t>
            </a:r>
          </a:p>
          <a:p>
            <a:r>
              <a:rPr lang="ru-RU" dirty="0"/>
              <a:t>2014 г. - 35,3% (29,7 тыс. преступлений).</a:t>
            </a:r>
          </a:p>
          <a:p>
            <a:pPr marL="342900" indent="-342900">
              <a:buAutoNum type="arabicPlain" startAt="2014"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2774" y="2057030"/>
            <a:ext cx="3292926" cy="42522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rgbClr val="C00000"/>
                </a:solidFill>
              </a:rPr>
              <a:t>ПСИХОЛОГИЧЕСКОЕ </a:t>
            </a:r>
            <a:r>
              <a:rPr lang="ru-RU" sz="1600" b="1" smtClean="0">
                <a:solidFill>
                  <a:srgbClr val="C00000"/>
                </a:solidFill>
              </a:rPr>
              <a:t>НАСИЛИЕ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ПСИХОЛОГИЧЕСКОЕ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В ШКОЛЕ И СЕМЬЕ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ШКОЛЬНЫЙ БУЛЛИНГ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60376" y="1719002"/>
            <a:ext cx="958470" cy="16965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7984" y="1748698"/>
            <a:ext cx="1135644" cy="1519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887225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2. Основные вызовы и риски </a:t>
            </a:r>
            <a:r>
              <a:rPr lang="ru-RU" sz="2600" b="1" dirty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современности: </a:t>
            </a:r>
            <a:br>
              <a:rPr lang="ru-RU" sz="2600" b="1" dirty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600" b="1" dirty="0">
                <a:solidFill>
                  <a:srgbClr val="D34817"/>
                </a:solidFill>
                <a:latin typeface="Cambria" pitchFamily="18" charset="0"/>
                <a:ea typeface="+mn-ea"/>
                <a:cs typeface="+mn-cs"/>
              </a:rPr>
              <a:t>изменение ребенка</a:t>
            </a:r>
          </a:p>
        </p:txBody>
      </p:sp>
      <p:pic>
        <p:nvPicPr>
          <p:cNvPr id="2051" name="Picture 3" descr="C:\Users\Андрей\Desktop\сове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7892"/>
            <a:ext cx="2496180" cy="26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совет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688" y="1052736"/>
            <a:ext cx="2470392" cy="28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esktop\совет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479547" cy="30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дрей\Desktop\совет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60" y="4716355"/>
            <a:ext cx="2714184" cy="21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ндрей\Desktop\совет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6" y="2823056"/>
            <a:ext cx="2714184" cy="20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ндрей\Desktop\сов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6323" y="1052736"/>
            <a:ext cx="1586587" cy="565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544" y="3882213"/>
            <a:ext cx="2470392" cy="294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16" y="1052736"/>
            <a:ext cx="273447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34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7069</TotalTime>
  <Words>1439</Words>
  <Application>Microsoft Office PowerPoint</Application>
  <PresentationFormat>Экран (4:3)</PresentationFormat>
  <Paragraphs>209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Социальные риски и психологические угрозы безопасности детства</vt:lpstr>
      <vt:lpstr>Основные вызовы и риски современности</vt:lpstr>
      <vt:lpstr>Вызовы и риски социальной среды: социально-экономические факторы</vt:lpstr>
      <vt:lpstr>Вызовы и риски социальной среды:  кризис семьи, в т.ч. как института социализации</vt:lpstr>
      <vt:lpstr>Вызовы социальной среды:  медиа-пространство</vt:lpstr>
      <vt:lpstr>Культивирование агрессии и насилия  в средствах массовой информации</vt:lpstr>
      <vt:lpstr>Травля и агрессия в сети (кибербуллинг)</vt:lpstr>
      <vt:lpstr>Слайд 8</vt:lpstr>
      <vt:lpstr>2. Основные вызовы и риски современности:  изменение ребенка</vt:lpstr>
      <vt:lpstr>Слайд 10</vt:lpstr>
      <vt:lpstr>Главный гуманитарный вызов XXI века: изменяющийся ребенок в изменяющемся мире  (Г.В. Солдатова)</vt:lpstr>
      <vt:lpstr>Психологически благополучный ребенок  (О.А. Карабанова)</vt:lpstr>
      <vt:lpstr>Основные вызовы : рост числа детей с ОВЗ</vt:lpstr>
      <vt:lpstr>Слайд 14</vt:lpstr>
      <vt:lpstr>3. Вызовы связанные проблемой обучения, воспитания и развития детей</vt:lpstr>
      <vt:lpstr>Образование: факторы риска</vt:lpstr>
      <vt:lpstr>Приоритетные задачи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авторитет. Типы родительского авторитета.</dc:title>
  <dc:creator>Роман</dc:creator>
  <cp:lastModifiedBy>User</cp:lastModifiedBy>
  <cp:revision>215</cp:revision>
  <dcterms:created xsi:type="dcterms:W3CDTF">2014-12-03T06:48:28Z</dcterms:created>
  <dcterms:modified xsi:type="dcterms:W3CDTF">2018-04-24T04:28:12Z</dcterms:modified>
</cp:coreProperties>
</file>