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4" r:id="rId10"/>
    <p:sldId id="273" r:id="rId11"/>
    <p:sldId id="276" r:id="rId12"/>
    <p:sldId id="278" r:id="rId13"/>
    <p:sldId id="286" r:id="rId14"/>
    <p:sldId id="289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14184-0E70-4444-A567-7EE44BB093B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619D-6CC5-4AC2-8A12-1FB7B4DB0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3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291AED3-A75E-4AA3-819A-901B5E3E3789}" type="slidenum">
              <a:rPr lang="ru-RU" smtClean="0">
                <a:ea typeface="Microsoft YaHei" charset="-122"/>
              </a:rPr>
              <a:pPr/>
              <a:t>10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447B478-508F-4D75-8FE1-215A90ACAE4D}" type="slidenum">
              <a:rPr lang="ru-RU" smtClean="0">
                <a:ea typeface="Microsoft YaHei" charset="-122"/>
              </a:rPr>
              <a:pPr/>
              <a:t>11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1EFBF05-7F69-4D27-9A92-CB0C36C7334E}" type="slidenum">
              <a:rPr lang="ru-RU" smtClean="0">
                <a:ea typeface="Microsoft YaHei" charset="-122"/>
              </a:rPr>
              <a:pPr/>
              <a:t>12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34E4BD2-33BA-4533-8C97-A3382175EFAB}" type="slidenum">
              <a:rPr lang="ru-RU" smtClean="0">
                <a:ea typeface="Microsoft YaHei" charset="-122"/>
              </a:rPr>
              <a:pPr/>
              <a:t>13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9D4E64A-0C8A-4A19-B6C5-838A380F31FB}" type="slidenum">
              <a:rPr lang="ru-RU" smtClean="0">
                <a:ea typeface="Microsoft YaHei" charset="-122"/>
              </a:rPr>
              <a:pPr/>
              <a:t>14</a:t>
            </a:fld>
            <a:endParaRPr lang="ru-RU" smtClean="0">
              <a:ea typeface="Microsoft YaHei" charset="-122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4135-ED58-4329-BBDE-4E48B118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48A8-3486-4D9A-BC74-68294072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ook7.jpg"/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661248"/>
            <a:ext cx="1423468" cy="975494"/>
          </a:xfrm>
          <a:prstGeom prst="rect">
            <a:avLst/>
          </a:prstGeom>
        </p:spPr>
      </p:pic>
      <p:pic>
        <p:nvPicPr>
          <p:cNvPr id="9" name="Рисунок 8" descr="kolokol34.pn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7740352" y="260648"/>
            <a:ext cx="1152128" cy="877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AA97-D6E1-4031-BBAF-C0FE623A61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303E-CC88-4AD6-A49B-5A6A149AF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Связь слов в предложении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772816"/>
            <a:ext cx="4536504" cy="1824608"/>
          </a:xfrm>
        </p:spPr>
        <p:txBody>
          <a:bodyPr/>
          <a:lstStyle/>
          <a:p>
            <a:r>
              <a:rPr lang="ru-RU" b="1" dirty="0" smtClean="0"/>
              <a:t>Русский язык</a:t>
            </a:r>
          </a:p>
          <a:p>
            <a:r>
              <a:rPr lang="ru-RU" b="1" dirty="0" smtClean="0"/>
              <a:t>2 класс</a:t>
            </a:r>
          </a:p>
          <a:p>
            <a:r>
              <a:rPr lang="ru-RU" b="1" dirty="0" smtClean="0"/>
              <a:t>УМК «Школа 2100»</a:t>
            </a:r>
            <a:endParaRPr lang="ru-RU" b="1" dirty="0"/>
          </a:p>
        </p:txBody>
      </p:sp>
      <p:pic>
        <p:nvPicPr>
          <p:cNvPr id="1026" name="Picture 2" descr="D:\Инна\школьные картинки\0_901ce_3b3a870a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3" y="332656"/>
            <a:ext cx="3888432" cy="328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382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Прочитайте.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04800" y="2057400"/>
            <a:ext cx="8534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663300"/>
                </a:solidFill>
              </a:rPr>
              <a:t>Сова поёт дупло </a:t>
            </a:r>
            <a:r>
              <a:rPr lang="ru-RU" sz="2400" b="1" dirty="0">
                <a:solidFill>
                  <a:srgbClr val="663300"/>
                </a:solidFill>
              </a:rPr>
              <a:t/>
            </a:r>
            <a:br>
              <a:rPr lang="ru-RU" sz="2400" b="1" dirty="0">
                <a:solidFill>
                  <a:srgbClr val="663300"/>
                </a:solidFill>
              </a:rPr>
            </a:br>
            <a:r>
              <a:rPr lang="ru-RU" sz="2400" b="1" dirty="0" smtClean="0">
                <a:solidFill>
                  <a:srgbClr val="663300"/>
                </a:solidFill>
              </a:rPr>
              <a:t>Соловей спит берёза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95536" y="476671"/>
            <a:ext cx="7344816" cy="6480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Определяем основной вопрос урока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528" y="3200401"/>
            <a:ext cx="84394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 Составьте из каждого набора слов предложения.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528" y="3657601"/>
            <a:ext cx="76774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 Удалось это сделать? Почему?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3528" y="4038601"/>
            <a:ext cx="7829872" cy="398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 Что нужно сделать, чтобы составить предложение?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23528" y="4419601"/>
            <a:ext cx="76012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Какой возникает вопрос? 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835696" y="5157192"/>
            <a:ext cx="6768752" cy="93610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</a:rPr>
              <a:t>      ?! Как связаны между собой слова в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</a:rPr>
              <a:t>   предложении?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1340768"/>
            <a:ext cx="2657872" cy="16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3645024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" dur="8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" dur="8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" dur="8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3" dur="8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" dur="8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" dur="8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0" dur="8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3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4941168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1628800"/>
            <a:ext cx="2657872" cy="16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435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539552" y="404664"/>
            <a:ext cx="6950224" cy="11430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Учимся открывать новые знания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3352800"/>
            <a:ext cx="8458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Какой можете предложить выход, чтобы составить эти предложения?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4114800"/>
            <a:ext cx="8610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Составьте предложения.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09600" y="5410200"/>
            <a:ext cx="6629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4572000"/>
            <a:ext cx="6781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Как связаны слова в предложении?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8610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Как можно проверить, что слова связаны между собой?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5486400"/>
            <a:ext cx="6705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Дайте ответ на основной вопрос урока.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59632" y="5949280"/>
            <a:ext cx="5791200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Сравните его с авторским в учебнике на стр. 60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609600" y="1828800"/>
            <a:ext cx="8534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663300"/>
                </a:solidFill>
              </a:rPr>
              <a:t>Сова поёт дупло</a:t>
            </a:r>
            <a:r>
              <a:rPr lang="ru-RU" sz="2400" b="1" dirty="0">
                <a:solidFill>
                  <a:srgbClr val="663300"/>
                </a:solidFill>
              </a:rPr>
              <a:t/>
            </a:r>
            <a:br>
              <a:rPr lang="ru-RU" sz="2400" b="1" dirty="0">
                <a:solidFill>
                  <a:srgbClr val="663300"/>
                </a:solidFill>
              </a:rPr>
            </a:br>
            <a:r>
              <a:rPr lang="ru-RU" sz="2400" b="1" dirty="0" smtClean="0">
                <a:solidFill>
                  <a:srgbClr val="663300"/>
                </a:solidFill>
              </a:rPr>
              <a:t>Соловей спит берёза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228600" y="2743200"/>
            <a:ext cx="8382000" cy="3200400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0000"/>
                </a:solidFill>
              </a:rPr>
              <a:t>Слова в предложении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0000"/>
                </a:solidFill>
              </a:rPr>
              <a:t>связаны по смыслу.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0000"/>
                </a:solidFill>
              </a:rPr>
              <a:t>В предложении от слова к слову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0000"/>
                </a:solidFill>
              </a:rPr>
              <a:t>можно задать вопрос.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" dur="8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" dur="8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" dur="8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3" dur="8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" dur="8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" dur="8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0" dur="8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" dur="8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" dur="8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7" dur="8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15616" y="330201"/>
            <a:ext cx="6192688" cy="9385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Применяем новые знания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077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Рассмотрите картинку. Кто что делает? Составьте и запишите предложения к картинке по схемам.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4170" y="4007145"/>
            <a:ext cx="6999287" cy="1643063"/>
            <a:chOff x="434170" y="4007145"/>
            <a:chExt cx="6999287" cy="1643063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434170" y="4007145"/>
              <a:ext cx="6999287" cy="1643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r>
                <a:rPr lang="ru-RU" sz="2400" b="1" u="sng" dirty="0">
                  <a:solidFill>
                    <a:srgbClr val="663300"/>
                  </a:solidFill>
                </a:rPr>
                <a:t>(Какая?)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(кто?)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(что делает?) </a:t>
              </a:r>
              <a:r>
                <a:rPr lang="ru-RU" sz="2400" b="1" dirty="0">
                  <a:solidFill>
                    <a:srgbClr val="663300"/>
                  </a:solidFill>
                </a:rPr>
                <a:t>.</a:t>
              </a:r>
            </a:p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 b="1" dirty="0">
                  <a:solidFill>
                    <a:srgbClr val="663300"/>
                  </a:solidFill>
                </a:rPr>
                <a:t> </a:t>
              </a:r>
              <a:r>
                <a:rPr lang="ru-RU" sz="2400" b="1" u="sng" dirty="0">
                  <a:solidFill>
                    <a:srgbClr val="663300"/>
                  </a:solidFill>
                </a:rPr>
                <a:t>(Кто?)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и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(кто?)</a:t>
              </a:r>
              <a:r>
                <a:rPr lang="ru-RU" sz="2400" b="1" dirty="0">
                  <a:solidFill>
                    <a:srgbClr val="663300"/>
                  </a:solidFill>
                </a:rPr>
                <a:t> </a:t>
              </a:r>
              <a:r>
                <a:rPr lang="ru-RU" sz="2400" b="1" u="sng" dirty="0">
                  <a:solidFill>
                    <a:srgbClr val="663300"/>
                  </a:solidFill>
                </a:rPr>
                <a:t>(что делают?) </a:t>
              </a:r>
              <a:r>
                <a:rPr lang="ru-RU" sz="2400" b="1" dirty="0">
                  <a:solidFill>
                    <a:srgbClr val="663300"/>
                  </a:solidFill>
                </a:rPr>
                <a:t>.     </a:t>
              </a:r>
            </a:p>
            <a:p>
              <a:pPr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 b="1" u="sng" dirty="0">
                  <a:solidFill>
                    <a:srgbClr val="663300"/>
                  </a:solidFill>
                </a:rPr>
                <a:t> (Какие?)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(кто?)</a:t>
              </a:r>
              <a:r>
                <a:rPr lang="ru-RU" sz="2400" b="1" dirty="0">
                  <a:solidFill>
                    <a:srgbClr val="663300"/>
                  </a:solidFill>
                </a:rPr>
                <a:t>  </a:t>
              </a:r>
              <a:r>
                <a:rPr lang="ru-RU" sz="2400" b="1" u="sng" dirty="0">
                  <a:solidFill>
                    <a:srgbClr val="663300"/>
                  </a:solidFill>
                </a:rPr>
                <a:t>(что делают?) </a:t>
              </a:r>
              <a:r>
                <a:rPr lang="ru-RU" sz="2400" b="1" dirty="0">
                  <a:solidFill>
                    <a:srgbClr val="663300"/>
                  </a:solidFill>
                </a:rPr>
                <a:t>.</a:t>
              </a:r>
              <a:r>
                <a:rPr lang="ru-RU" sz="2400" dirty="0">
                  <a:solidFill>
                    <a:srgbClr val="000000"/>
                  </a:solidFill>
                </a:rPr>
                <a:t>                                    </a:t>
              </a:r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554378" y="4008788"/>
              <a:ext cx="0" cy="392692"/>
            </a:xfrm>
            <a:prstGeom prst="line">
              <a:avLst/>
            </a:prstGeom>
            <a:noFill/>
            <a:ln w="2844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554378" y="4560857"/>
              <a:ext cx="0" cy="392692"/>
            </a:xfrm>
            <a:prstGeom prst="line">
              <a:avLst/>
            </a:prstGeom>
            <a:noFill/>
            <a:ln w="2844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554378" y="5112926"/>
              <a:ext cx="0" cy="392692"/>
            </a:xfrm>
            <a:prstGeom prst="line">
              <a:avLst/>
            </a:prstGeom>
            <a:noFill/>
            <a:ln w="2844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2209800"/>
            <a:ext cx="57150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755576" y="404664"/>
            <a:ext cx="6696744" cy="10801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Развиваем умения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8915400" cy="1825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Прочитайте предложения.</a:t>
            </a:r>
          </a:p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Составьте схемы.</a:t>
            </a:r>
          </a:p>
          <a:p>
            <a:pPr>
              <a:spcBef>
                <a:spcPts val="12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Поставьте вопросы к словам в таком порядке: сначала </a:t>
            </a:r>
            <a:r>
              <a:rPr lang="ru-RU" sz="2000" b="1" i="1" dirty="0">
                <a:solidFill>
                  <a:srgbClr val="663300"/>
                </a:solidFill>
              </a:rPr>
              <a:t>кто?</a:t>
            </a:r>
            <a:r>
              <a:rPr lang="ru-RU" sz="2000" b="1" dirty="0">
                <a:solidFill>
                  <a:srgbClr val="000000"/>
                </a:solidFill>
              </a:rPr>
              <a:t> или </a:t>
            </a:r>
            <a:r>
              <a:rPr lang="ru-RU" sz="2000" b="1" i="1" dirty="0">
                <a:solidFill>
                  <a:srgbClr val="663300"/>
                </a:solidFill>
              </a:rPr>
              <a:t>что</a:t>
            </a:r>
            <a:r>
              <a:rPr lang="ru-RU" sz="2000" b="1" i="1" dirty="0" smtClean="0">
                <a:solidFill>
                  <a:srgbClr val="663300"/>
                </a:solidFill>
              </a:rPr>
              <a:t>?,</a:t>
            </a:r>
          </a:p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затем – </a:t>
            </a:r>
            <a:r>
              <a:rPr lang="ru-RU" sz="2000" b="1" i="1" dirty="0">
                <a:solidFill>
                  <a:srgbClr val="663300"/>
                </a:solidFill>
              </a:rPr>
              <a:t>что делает?</a:t>
            </a:r>
            <a:r>
              <a:rPr lang="ru-RU" sz="2000" b="1" dirty="0">
                <a:solidFill>
                  <a:srgbClr val="000000"/>
                </a:solidFill>
              </a:rPr>
              <a:t> и </a:t>
            </a:r>
            <a:r>
              <a:rPr lang="ru-RU" sz="2000" b="1" i="1" dirty="0">
                <a:solidFill>
                  <a:srgbClr val="663300"/>
                </a:solidFill>
              </a:rPr>
              <a:t>какой? какие?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0086" y="4005064"/>
            <a:ext cx="3545885" cy="23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381000" y="3212976"/>
            <a:ext cx="6781800" cy="2443287"/>
            <a:chOff x="381000" y="3212976"/>
            <a:chExt cx="6781800" cy="2443287"/>
          </a:xfrm>
        </p:grpSpPr>
        <p:sp>
          <p:nvSpPr>
            <p:cNvPr id="15364" name="Text Box 3"/>
            <p:cNvSpPr txBox="1">
              <a:spLocks noChangeArrowheads="1"/>
            </p:cNvSpPr>
            <p:nvPr/>
          </p:nvSpPr>
          <p:spPr bwMode="auto">
            <a:xfrm>
              <a:off x="381000" y="3352800"/>
              <a:ext cx="6781800" cy="7032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 dirty="0">
                  <a:solidFill>
                    <a:srgbClr val="663300"/>
                  </a:solidFill>
                </a:rPr>
                <a:t>Образец: </a:t>
              </a:r>
              <a:r>
                <a:rPr lang="ru-RU" sz="2000" b="1" dirty="0" smtClean="0">
                  <a:solidFill>
                    <a:srgbClr val="663300"/>
                  </a:solidFill>
                </a:rPr>
                <a:t>  Рыхлый   снег    тает.</a:t>
              </a:r>
              <a:r>
                <a:rPr lang="ru-RU" sz="2000" b="1" dirty="0">
                  <a:solidFill>
                    <a:srgbClr val="663300"/>
                  </a:solidFill>
                </a:rPr>
                <a:t/>
              </a:r>
              <a:br>
                <a:rPr lang="ru-RU" sz="2000" b="1" dirty="0">
                  <a:solidFill>
                    <a:srgbClr val="663300"/>
                  </a:solidFill>
                </a:rPr>
              </a:br>
              <a:r>
                <a:rPr lang="ru-RU" sz="2000" b="1" dirty="0">
                  <a:solidFill>
                    <a:srgbClr val="663300"/>
                  </a:solidFill>
                </a:rPr>
                <a:t>                   </a:t>
              </a:r>
              <a:r>
                <a:rPr lang="ru-RU" sz="2000" b="1" dirty="0" smtClean="0">
                  <a:solidFill>
                    <a:srgbClr val="663300"/>
                  </a:solidFill>
                </a:rPr>
                <a:t>     </a:t>
              </a:r>
              <a:r>
                <a:rPr lang="ru-RU" sz="2000" b="1" u="sng" dirty="0" smtClean="0">
                  <a:solidFill>
                    <a:srgbClr val="663300"/>
                  </a:solidFill>
                </a:rPr>
                <a:t> </a:t>
              </a:r>
              <a:r>
                <a:rPr lang="ru-RU" sz="2000" b="1" dirty="0" smtClean="0">
                  <a:solidFill>
                    <a:srgbClr val="663300"/>
                  </a:solidFill>
                </a:rPr>
                <a:t>(какой?) </a:t>
              </a:r>
              <a:r>
                <a:rPr lang="ru-RU" sz="2000" b="1" u="sng" dirty="0" smtClean="0">
                  <a:solidFill>
                    <a:srgbClr val="663300"/>
                  </a:solidFill>
                </a:rPr>
                <a:t>(что</a:t>
              </a:r>
              <a:r>
                <a:rPr lang="ru-RU" sz="2000" b="1" u="sng" dirty="0">
                  <a:solidFill>
                    <a:srgbClr val="663300"/>
                  </a:solidFill>
                </a:rPr>
                <a:t>?)</a:t>
              </a:r>
              <a:r>
                <a:rPr lang="ru-RU" sz="2000" b="1" dirty="0">
                  <a:solidFill>
                    <a:srgbClr val="663300"/>
                  </a:solidFill>
                </a:rPr>
                <a:t>  </a:t>
              </a:r>
              <a:r>
                <a:rPr lang="ru-RU" sz="2000" b="1" u="sng" dirty="0">
                  <a:solidFill>
                    <a:srgbClr val="663300"/>
                  </a:solidFill>
                </a:rPr>
                <a:t>(что делает?) </a:t>
              </a:r>
              <a:r>
                <a:rPr lang="ru-RU" sz="2000" b="1" dirty="0">
                  <a:solidFill>
                    <a:srgbClr val="663300"/>
                  </a:solidFill>
                </a:rPr>
                <a:t>.</a:t>
              </a:r>
            </a:p>
          </p:txBody>
        </p:sp>
        <p:sp>
          <p:nvSpPr>
            <p:cNvPr id="15365" name="Line 4"/>
            <p:cNvSpPr>
              <a:spLocks noChangeShapeType="1"/>
            </p:cNvSpPr>
            <p:nvPr/>
          </p:nvSpPr>
          <p:spPr bwMode="auto">
            <a:xfrm>
              <a:off x="1828800" y="3657600"/>
              <a:ext cx="1588" cy="304800"/>
            </a:xfrm>
            <a:prstGeom prst="line">
              <a:avLst/>
            </a:prstGeom>
            <a:noFill/>
            <a:ln w="1908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2057400" y="3276600"/>
              <a:ext cx="989013" cy="227013"/>
              <a:chOff x="1296" y="2064"/>
              <a:chExt cx="623" cy="143"/>
            </a:xfrm>
          </p:grpSpPr>
          <p:sp>
            <p:nvSpPr>
              <p:cNvPr id="15373" name="Line 6"/>
              <p:cNvSpPr>
                <a:spLocks noChangeShapeType="1"/>
              </p:cNvSpPr>
              <p:nvPr/>
            </p:nvSpPr>
            <p:spPr bwMode="auto">
              <a:xfrm>
                <a:off x="1296" y="2064"/>
                <a:ext cx="623" cy="0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4" name="Line 7"/>
              <p:cNvSpPr>
                <a:spLocks noChangeShapeType="1"/>
              </p:cNvSpPr>
              <p:nvPr/>
            </p:nvSpPr>
            <p:spPr bwMode="auto">
              <a:xfrm>
                <a:off x="1296" y="2064"/>
                <a:ext cx="0" cy="143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5" name="Line 8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0" cy="95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843808" y="3212976"/>
              <a:ext cx="836613" cy="227013"/>
              <a:chOff x="2112" y="2064"/>
              <a:chExt cx="527" cy="143"/>
            </a:xfrm>
          </p:grpSpPr>
          <p:sp>
            <p:nvSpPr>
              <p:cNvPr id="15370" name="Line 10"/>
              <p:cNvSpPr>
                <a:spLocks noChangeShapeType="1"/>
              </p:cNvSpPr>
              <p:nvPr/>
            </p:nvSpPr>
            <p:spPr bwMode="auto">
              <a:xfrm>
                <a:off x="2112" y="2064"/>
                <a:ext cx="527" cy="0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Line 11"/>
              <p:cNvSpPr>
                <a:spLocks noChangeShapeType="1"/>
              </p:cNvSpPr>
              <p:nvPr/>
            </p:nvSpPr>
            <p:spPr bwMode="auto">
              <a:xfrm>
                <a:off x="2640" y="2064"/>
                <a:ext cx="0" cy="143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Line 12"/>
              <p:cNvSpPr>
                <a:spLocks noChangeShapeType="1"/>
              </p:cNvSpPr>
              <p:nvPr/>
            </p:nvSpPr>
            <p:spPr bwMode="auto">
              <a:xfrm>
                <a:off x="2112" y="2064"/>
                <a:ext cx="0" cy="143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68" name="Text Box 13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4800600" cy="1008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 dirty="0" smtClean="0">
                  <a:solidFill>
                    <a:srgbClr val="663300"/>
                  </a:solidFill>
                </a:rPr>
                <a:t>Наступила тёплая весна. </a:t>
              </a:r>
              <a:r>
                <a:rPr lang="ru-RU" sz="2000" b="1" dirty="0">
                  <a:solidFill>
                    <a:srgbClr val="663300"/>
                  </a:solidFill>
                </a:rPr>
                <a:t/>
              </a:r>
              <a:br>
                <a:rPr lang="ru-RU" sz="2000" b="1" dirty="0">
                  <a:solidFill>
                    <a:srgbClr val="663300"/>
                  </a:solidFill>
                </a:rPr>
              </a:br>
              <a:r>
                <a:rPr lang="ru-RU" sz="2000" b="1" dirty="0">
                  <a:solidFill>
                    <a:srgbClr val="663300"/>
                  </a:solidFill>
                </a:rPr>
                <a:t>Пригревает ласковое солнышко.  </a:t>
              </a:r>
              <a:br>
                <a:rPr lang="ru-RU" sz="2000" b="1" dirty="0">
                  <a:solidFill>
                    <a:srgbClr val="663300"/>
                  </a:solidFill>
                </a:rPr>
              </a:br>
              <a:r>
                <a:rPr lang="ru-RU" sz="2000" b="1" dirty="0" smtClean="0">
                  <a:solidFill>
                    <a:srgbClr val="663300"/>
                  </a:solidFill>
                </a:rPr>
                <a:t>Расцвели жёлтые одуванчики.</a:t>
              </a:r>
              <a:endParaRPr lang="ru-RU" sz="2000" b="1" dirty="0">
                <a:solidFill>
                  <a:srgbClr val="663300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3680421" y="4056063"/>
              <a:ext cx="14396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89"/>
            <a:stretch/>
          </p:blipFill>
          <p:spPr>
            <a:xfrm>
              <a:off x="1830388" y="3895977"/>
              <a:ext cx="899592" cy="32017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1115616" y="404664"/>
            <a:ext cx="6552728" cy="1008112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Развиваем умения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76600" y="160020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FF0000"/>
                </a:solidFill>
              </a:rPr>
              <a:t>Проверьте себя.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524000" y="2743200"/>
            <a:ext cx="8534400" cy="305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663300"/>
                </a:solidFill>
              </a:rPr>
              <a:t>         </a:t>
            </a:r>
            <a:r>
              <a:rPr lang="ru-RU" sz="2000" b="1" dirty="0" smtClean="0">
                <a:solidFill>
                  <a:srgbClr val="663300"/>
                </a:solidFill>
              </a:rPr>
              <a:t>Наступила тёплая весна. 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u="sng" dirty="0" smtClean="0">
                <a:solidFill>
                  <a:srgbClr val="663300"/>
                </a:solidFill>
              </a:rPr>
              <a:t>( что сделала?)</a:t>
            </a:r>
            <a:r>
              <a:rPr lang="ru-RU" sz="2000" b="1" dirty="0" smtClean="0">
                <a:solidFill>
                  <a:srgbClr val="663300"/>
                </a:solidFill>
              </a:rPr>
              <a:t>  (какая?)  </a:t>
            </a:r>
            <a:r>
              <a:rPr lang="ru-RU" sz="2000" b="1" u="sng" dirty="0" smtClean="0">
                <a:solidFill>
                  <a:srgbClr val="663300"/>
                </a:solidFill>
              </a:rPr>
              <a:t>(что?) </a:t>
            </a:r>
            <a:r>
              <a:rPr lang="ru-RU" sz="2000" b="1" dirty="0" smtClean="0">
                <a:solidFill>
                  <a:srgbClr val="663300"/>
                </a:solidFill>
              </a:rPr>
              <a:t>.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>
                <a:solidFill>
                  <a:srgbClr val="663300"/>
                </a:solidFill>
              </a:rPr>
              <a:t>Пригревает ласковое солнышко.</a:t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u="sng" dirty="0">
                <a:solidFill>
                  <a:srgbClr val="663300"/>
                </a:solidFill>
              </a:rPr>
              <a:t>(что делает?)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</a:rPr>
              <a:t>(какое?)  </a:t>
            </a:r>
            <a:r>
              <a:rPr lang="ru-RU" sz="2000" b="1" u="sng" dirty="0" smtClean="0">
                <a:solidFill>
                  <a:srgbClr val="663300"/>
                </a:solidFill>
              </a:rPr>
              <a:t>(что</a:t>
            </a:r>
            <a:r>
              <a:rPr lang="ru-RU" sz="2000" b="1" u="sng" dirty="0">
                <a:solidFill>
                  <a:srgbClr val="663300"/>
                </a:solidFill>
              </a:rPr>
              <a:t>?)</a:t>
            </a:r>
            <a:r>
              <a:rPr lang="ru-RU" sz="2000" b="1" dirty="0">
                <a:solidFill>
                  <a:srgbClr val="663300"/>
                </a:solidFill>
              </a:rPr>
              <a:t> .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663300"/>
                </a:solidFill>
              </a:rPr>
              <a:t> </a:t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</a:rPr>
              <a:t>Расцвели жёлтые одуванчики.</a:t>
            </a:r>
            <a:r>
              <a:rPr lang="ru-RU" sz="2000" b="1" dirty="0">
                <a:solidFill>
                  <a:srgbClr val="663300"/>
                </a:solidFill>
              </a:rPr>
              <a:t/>
            </a:r>
            <a:br>
              <a:rPr lang="ru-RU" sz="2000" b="1" dirty="0">
                <a:solidFill>
                  <a:srgbClr val="663300"/>
                </a:solidFill>
              </a:rPr>
            </a:br>
            <a:r>
              <a:rPr lang="ru-RU" sz="2000" b="1" u="sng" dirty="0">
                <a:solidFill>
                  <a:srgbClr val="663300"/>
                </a:solidFill>
              </a:rPr>
              <a:t>(что сделали?)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</a:rPr>
              <a:t>( какие?) </a:t>
            </a:r>
            <a:r>
              <a:rPr lang="ru-RU" sz="2000" b="1" u="sng" dirty="0" smtClean="0">
                <a:solidFill>
                  <a:srgbClr val="663300"/>
                </a:solidFill>
              </a:rPr>
              <a:t> </a:t>
            </a:r>
            <a:r>
              <a:rPr lang="ru-RU" sz="2000" b="1" u="sng" dirty="0" smtClean="0">
                <a:solidFill>
                  <a:srgbClr val="663300"/>
                </a:solidFill>
              </a:rPr>
              <a:t>(что</a:t>
            </a:r>
            <a:r>
              <a:rPr lang="ru-RU" sz="2000" b="1" u="sng" dirty="0" smtClean="0">
                <a:solidFill>
                  <a:srgbClr val="663300"/>
                </a:solidFill>
              </a:rPr>
              <a:t>?) </a:t>
            </a:r>
            <a:r>
              <a:rPr lang="ru-RU" sz="2000" b="1" dirty="0">
                <a:solidFill>
                  <a:srgbClr val="663300"/>
                </a:solidFill>
              </a:rPr>
              <a:t>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619672" y="2514600"/>
            <a:ext cx="7200800" cy="3852326"/>
            <a:chOff x="1619672" y="2514600"/>
            <a:chExt cx="7200800" cy="3852326"/>
          </a:xfrm>
        </p:grpSpPr>
        <p:sp>
          <p:nvSpPr>
            <p:cNvPr id="16389" name="Line 4"/>
            <p:cNvSpPr>
              <a:spLocks noChangeShapeType="1"/>
            </p:cNvSpPr>
            <p:nvPr/>
          </p:nvSpPr>
          <p:spPr bwMode="auto">
            <a:xfrm>
              <a:off x="1619672" y="3212976"/>
              <a:ext cx="1588" cy="304800"/>
            </a:xfrm>
            <a:prstGeom prst="line">
              <a:avLst/>
            </a:prstGeom>
            <a:noFill/>
            <a:ln w="1908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Line 5"/>
            <p:cNvSpPr>
              <a:spLocks noChangeShapeType="1"/>
            </p:cNvSpPr>
            <p:nvPr/>
          </p:nvSpPr>
          <p:spPr bwMode="auto">
            <a:xfrm>
              <a:off x="1619672" y="4293096"/>
              <a:ext cx="1588" cy="304800"/>
            </a:xfrm>
            <a:prstGeom prst="line">
              <a:avLst/>
            </a:prstGeom>
            <a:noFill/>
            <a:ln w="1908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>
              <a:off x="1619672" y="5445224"/>
              <a:ext cx="1588" cy="304800"/>
            </a:xfrm>
            <a:prstGeom prst="line">
              <a:avLst/>
            </a:prstGeom>
            <a:noFill/>
            <a:ln w="19080" cap="sq">
              <a:solidFill>
                <a:srgbClr val="66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581400" y="2590800"/>
              <a:ext cx="989013" cy="227013"/>
              <a:chOff x="2256" y="1632"/>
              <a:chExt cx="623" cy="143"/>
            </a:xfrm>
          </p:grpSpPr>
          <p:sp>
            <p:nvSpPr>
              <p:cNvPr id="16415" name="Line 8"/>
              <p:cNvSpPr>
                <a:spLocks noChangeShapeType="1"/>
              </p:cNvSpPr>
              <p:nvPr/>
            </p:nvSpPr>
            <p:spPr bwMode="auto">
              <a:xfrm>
                <a:off x="2256" y="1632"/>
                <a:ext cx="623" cy="0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6" name="Line 9"/>
              <p:cNvSpPr>
                <a:spLocks noChangeShapeType="1"/>
              </p:cNvSpPr>
              <p:nvPr/>
            </p:nvSpPr>
            <p:spPr bwMode="auto">
              <a:xfrm>
                <a:off x="2256" y="1632"/>
                <a:ext cx="0" cy="143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7" name="Line 10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0" cy="95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581400" y="3733800"/>
              <a:ext cx="989013" cy="227013"/>
              <a:chOff x="2256" y="2352"/>
              <a:chExt cx="623" cy="143"/>
            </a:xfrm>
          </p:grpSpPr>
          <p:sp>
            <p:nvSpPr>
              <p:cNvPr id="16412" name="Line 12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623" cy="0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3" name="Line 13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0" cy="143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Line 14"/>
              <p:cNvSpPr>
                <a:spLocks noChangeShapeType="1"/>
              </p:cNvSpPr>
              <p:nvPr/>
            </p:nvSpPr>
            <p:spPr bwMode="auto">
              <a:xfrm>
                <a:off x="2880" y="2352"/>
                <a:ext cx="0" cy="95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347864" y="4941168"/>
              <a:ext cx="989013" cy="227013"/>
              <a:chOff x="2496" y="3024"/>
              <a:chExt cx="623" cy="143"/>
            </a:xfrm>
          </p:grpSpPr>
          <p:sp>
            <p:nvSpPr>
              <p:cNvPr id="16409" name="Line 16"/>
              <p:cNvSpPr>
                <a:spLocks noChangeShapeType="1"/>
              </p:cNvSpPr>
              <p:nvPr/>
            </p:nvSpPr>
            <p:spPr bwMode="auto">
              <a:xfrm>
                <a:off x="2496" y="3024"/>
                <a:ext cx="623" cy="0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0" name="Line 17"/>
              <p:cNvSpPr>
                <a:spLocks noChangeShapeType="1"/>
              </p:cNvSpPr>
              <p:nvPr/>
            </p:nvSpPr>
            <p:spPr bwMode="auto">
              <a:xfrm>
                <a:off x="2496" y="3024"/>
                <a:ext cx="0" cy="143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1" name="Line 18"/>
              <p:cNvSpPr>
                <a:spLocks noChangeShapeType="1"/>
              </p:cNvSpPr>
              <p:nvPr/>
            </p:nvSpPr>
            <p:spPr bwMode="auto">
              <a:xfrm>
                <a:off x="3120" y="3024"/>
                <a:ext cx="0" cy="95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743200" y="2514600"/>
              <a:ext cx="1903413" cy="379413"/>
              <a:chOff x="1728" y="1584"/>
              <a:chExt cx="1199" cy="239"/>
            </a:xfrm>
          </p:grpSpPr>
          <p:sp>
            <p:nvSpPr>
              <p:cNvPr id="16406" name="Line 20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1199" cy="0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Line 21"/>
              <p:cNvSpPr>
                <a:spLocks noChangeShapeType="1"/>
              </p:cNvSpPr>
              <p:nvPr/>
            </p:nvSpPr>
            <p:spPr bwMode="auto">
              <a:xfrm>
                <a:off x="2928" y="1584"/>
                <a:ext cx="0" cy="239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8" name="Line 22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0" cy="239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267744" y="4797152"/>
              <a:ext cx="1903413" cy="379413"/>
              <a:chOff x="2016" y="2928"/>
              <a:chExt cx="1199" cy="239"/>
            </a:xfrm>
          </p:grpSpPr>
          <p:sp>
            <p:nvSpPr>
              <p:cNvPr id="16403" name="Line 24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1199" cy="0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Line 25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0" cy="239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Line 26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0" cy="239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267744" y="3645024"/>
              <a:ext cx="2513013" cy="379413"/>
              <a:chOff x="1392" y="2256"/>
              <a:chExt cx="1583" cy="239"/>
            </a:xfrm>
          </p:grpSpPr>
          <p:sp>
            <p:nvSpPr>
              <p:cNvPr id="16400" name="Line 28"/>
              <p:cNvSpPr>
                <a:spLocks noChangeShapeType="1"/>
              </p:cNvSpPr>
              <p:nvPr/>
            </p:nvSpPr>
            <p:spPr bwMode="auto">
              <a:xfrm>
                <a:off x="1392" y="2256"/>
                <a:ext cx="1583" cy="0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Line 29"/>
              <p:cNvSpPr>
                <a:spLocks noChangeShapeType="1"/>
              </p:cNvSpPr>
              <p:nvPr/>
            </p:nvSpPr>
            <p:spPr bwMode="auto">
              <a:xfrm>
                <a:off x="2976" y="2256"/>
                <a:ext cx="0" cy="239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Line 30"/>
              <p:cNvSpPr>
                <a:spLocks noChangeShapeType="1"/>
              </p:cNvSpPr>
              <p:nvPr/>
            </p:nvSpPr>
            <p:spPr bwMode="auto">
              <a:xfrm>
                <a:off x="1392" y="2256"/>
                <a:ext cx="0" cy="239"/>
              </a:xfrm>
              <a:prstGeom prst="line">
                <a:avLst/>
              </a:prstGeom>
              <a:noFill/>
              <a:ln w="9360" cap="sq">
                <a:solidFill>
                  <a:srgbClr val="6633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08104" y="3717032"/>
              <a:ext cx="3312368" cy="2649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89"/>
            <a:stretch/>
          </p:blipFill>
          <p:spPr>
            <a:xfrm>
              <a:off x="3347864" y="3413628"/>
              <a:ext cx="899592" cy="320172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89"/>
            <a:stretch/>
          </p:blipFill>
          <p:spPr>
            <a:xfrm>
              <a:off x="3131604" y="4476980"/>
              <a:ext cx="899592" cy="32017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89"/>
            <a:stretch/>
          </p:blipFill>
          <p:spPr>
            <a:xfrm>
              <a:off x="3347864" y="5597624"/>
              <a:ext cx="899592" cy="320172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1621260" y="3605272"/>
              <a:ext cx="15981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621260" y="4692392"/>
              <a:ext cx="14661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621260" y="5800063"/>
              <a:ext cx="15981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707904" y="285750"/>
            <a:ext cx="5040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/>
              <a:t>Лесенка знаний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475656" y="4797152"/>
            <a:ext cx="31750" cy="984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75656" y="4869160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915816" y="3573016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15816" y="3573016"/>
            <a:ext cx="15732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427984" y="2060848"/>
            <a:ext cx="0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27984" y="2060848"/>
            <a:ext cx="18568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1619672" y="3933056"/>
            <a:ext cx="1071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3347864" y="2636912"/>
            <a:ext cx="864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</a:rPr>
              <a:t>Б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4716016" y="1196752"/>
            <a:ext cx="1440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92D050"/>
                </a:solidFill>
              </a:rPr>
              <a:t>В</a:t>
            </a: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1619671" y="5085184"/>
            <a:ext cx="4824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Ничего не понял</a:t>
            </a:r>
          </a:p>
        </p:txBody>
      </p: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2915816" y="3645024"/>
            <a:ext cx="6120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Всё понятно, было интересно</a:t>
            </a:r>
          </a:p>
        </p:txBody>
      </p:sp>
      <p:sp>
        <p:nvSpPr>
          <p:cNvPr id="18446" name="TextBox 21"/>
          <p:cNvSpPr txBox="1">
            <a:spLocks noChangeArrowheads="1"/>
          </p:cNvSpPr>
          <p:nvPr/>
        </p:nvSpPr>
        <p:spPr bwMode="auto">
          <a:xfrm>
            <a:off x="4355976" y="2276872"/>
            <a:ext cx="57867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92D050"/>
                </a:solidFill>
              </a:rPr>
              <a:t>Хочу узнать больше</a:t>
            </a:r>
          </a:p>
        </p:txBody>
      </p:sp>
      <p:pic>
        <p:nvPicPr>
          <p:cNvPr id="31" name="Picture 2" descr="D:\Инна\школьные картинки\0_901ce_3b3a870a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2859879" cy="241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44824"/>
            <a:ext cx="508413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Kozuka Gothic Pro L" pitchFamily="34" charset="-128"/>
              </a:rPr>
              <a:t>Минута чистописания</a:t>
            </a:r>
            <a:endParaRPr lang="ru-RU" sz="3200" dirty="0"/>
          </a:p>
        </p:txBody>
      </p:sp>
      <p:pic>
        <p:nvPicPr>
          <p:cNvPr id="3" name="Picture 7" descr="Копия no40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571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smtClean="0"/>
              <a:t> Р   Б Я Т А</a:t>
            </a:r>
          </a:p>
        </p:txBody>
      </p:sp>
      <p:pic>
        <p:nvPicPr>
          <p:cNvPr id="4099" name="Picture 3" descr="C:\Users\ЛюЛёК\Desktop\мама презент\126043534111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95513" y="1412875"/>
            <a:ext cx="5072062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7554" y="260350"/>
            <a:ext cx="6429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Е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smtClean="0"/>
              <a:t>Я Г . Д А</a:t>
            </a:r>
          </a:p>
        </p:txBody>
      </p:sp>
      <p:pic>
        <p:nvPicPr>
          <p:cNvPr id="3074" name="Picture 2" descr="E:\Рисунки\папка учителя\Фрукты\437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77925" y="1600200"/>
            <a:ext cx="678815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175" y="260350"/>
            <a:ext cx="865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FF0000"/>
                </a:solidFill>
              </a:rPr>
              <a:t>О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/>
              <a:t>Б . Р А Н</a:t>
            </a:r>
          </a:p>
        </p:txBody>
      </p:sp>
      <p:pic>
        <p:nvPicPr>
          <p:cNvPr id="6147" name="Picture 2" descr="C:\Users\ЛюЛёК\Desktop\мама презент\R-Buriyt Prazdnik15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357298"/>
            <a:ext cx="6247536" cy="502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0430" y="285728"/>
            <a:ext cx="7858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ИН . Й</a:t>
            </a:r>
          </a:p>
        </p:txBody>
      </p:sp>
      <p:pic>
        <p:nvPicPr>
          <p:cNvPr id="7171" name="Picture 4" descr="C:\Documents and Settings\Игорь\Рабочий стол\Инна\ине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1268760"/>
            <a:ext cx="6468244" cy="4851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0563" y="333375"/>
            <a:ext cx="6477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100">
                <a:solidFill>
                  <a:srgbClr val="FF0000"/>
                </a:solidFill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Н . РОД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8399" y="228586"/>
            <a:ext cx="720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8196" name="Picture 5" descr="C:\Documents and Settings\Игорь\Рабочий стол\Инна\x_bee17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462088"/>
            <a:ext cx="6768802" cy="451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/>
              <a:t>. РТИСТ</a:t>
            </a:r>
          </a:p>
        </p:txBody>
      </p:sp>
      <p:pic>
        <p:nvPicPr>
          <p:cNvPr id="9219" name="Picture 2" descr="C:\Documents and Settings\Игорь\Рабочий стол\Инна\арт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268760"/>
            <a:ext cx="6840686" cy="4554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94019" y="285728"/>
            <a:ext cx="720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8976" y="1052737"/>
            <a:ext cx="7579488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92D050"/>
                </a:solidFill>
              </a:rPr>
              <a:t>Р</a:t>
            </a:r>
            <a:r>
              <a:rPr lang="ru-RU" sz="4000" dirty="0" smtClean="0"/>
              <a:t>ебята</a:t>
            </a:r>
          </a:p>
          <a:p>
            <a:pPr>
              <a:buNone/>
            </a:pPr>
            <a:r>
              <a:rPr lang="ru-RU" sz="4400" dirty="0" smtClean="0">
                <a:solidFill>
                  <a:srgbClr val="92D050"/>
                </a:solidFill>
              </a:rPr>
              <a:t>Я</a:t>
            </a:r>
            <a:r>
              <a:rPr lang="ru-RU" sz="4000" dirty="0" smtClean="0"/>
              <a:t>года</a:t>
            </a:r>
          </a:p>
          <a:p>
            <a:pPr>
              <a:buNone/>
            </a:pPr>
            <a:r>
              <a:rPr lang="ru-RU" sz="4400" dirty="0" smtClean="0">
                <a:solidFill>
                  <a:srgbClr val="92D050"/>
                </a:solidFill>
              </a:rPr>
              <a:t>Б</a:t>
            </a:r>
            <a:r>
              <a:rPr lang="ru-RU" sz="4000" dirty="0" smtClean="0"/>
              <a:t>аран</a:t>
            </a:r>
          </a:p>
          <a:p>
            <a:pPr>
              <a:buNone/>
            </a:pPr>
            <a:r>
              <a:rPr lang="ru-RU" sz="4400" dirty="0" smtClean="0">
                <a:solidFill>
                  <a:srgbClr val="92D050"/>
                </a:solidFill>
              </a:rPr>
              <a:t>И</a:t>
            </a:r>
            <a:r>
              <a:rPr lang="ru-RU" sz="4000" dirty="0" smtClean="0"/>
              <a:t>ней</a:t>
            </a:r>
          </a:p>
          <a:p>
            <a:pPr>
              <a:buNone/>
            </a:pPr>
            <a:r>
              <a:rPr lang="ru-RU" sz="4400" dirty="0" smtClean="0">
                <a:solidFill>
                  <a:srgbClr val="92D050"/>
                </a:solidFill>
              </a:rPr>
              <a:t>Н</a:t>
            </a:r>
            <a:r>
              <a:rPr lang="ru-RU" sz="4000" dirty="0" smtClean="0"/>
              <a:t>арод</a:t>
            </a:r>
          </a:p>
          <a:p>
            <a:pPr>
              <a:buNone/>
            </a:pPr>
            <a:r>
              <a:rPr lang="ru-RU" sz="4400" dirty="0" smtClean="0">
                <a:solidFill>
                  <a:srgbClr val="92D050"/>
                </a:solidFill>
              </a:rPr>
              <a:t>А</a:t>
            </a:r>
            <a:r>
              <a:rPr lang="ru-RU" sz="4000" dirty="0" smtClean="0"/>
              <a:t>ртист</a:t>
            </a:r>
            <a:endParaRPr lang="ru-RU" sz="4000" dirty="0"/>
          </a:p>
        </p:txBody>
      </p:sp>
      <p:pic>
        <p:nvPicPr>
          <p:cNvPr id="4" name="Picture 2" descr="C:\Users\ЛюЛёК\Desktop\мама презент\sorbus-aucupar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531755" y="1921742"/>
            <a:ext cx="5077601" cy="3627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6" y="476672"/>
            <a:ext cx="4738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Какое слово получилось?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327</Words>
  <Application>Microsoft Office PowerPoint</Application>
  <PresentationFormat>Экран (4:3)</PresentationFormat>
  <Paragraphs>75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Связь слов в предложении.</vt:lpstr>
      <vt:lpstr>Презентация PowerPoint</vt:lpstr>
      <vt:lpstr> Р   Б Я Т А</vt:lpstr>
      <vt:lpstr>Я Г . Д А</vt:lpstr>
      <vt:lpstr>Б . Р А Н</vt:lpstr>
      <vt:lpstr>ИН . Й</vt:lpstr>
      <vt:lpstr>Н . РОД</vt:lpstr>
      <vt:lpstr>. РТИСТ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Lenovo</cp:lastModifiedBy>
  <cp:revision>81</cp:revision>
  <dcterms:created xsi:type="dcterms:W3CDTF">2012-02-15T14:11:34Z</dcterms:created>
  <dcterms:modified xsi:type="dcterms:W3CDTF">2018-10-10T05:52:49Z</dcterms:modified>
</cp:coreProperties>
</file>