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643" r:id="rId2"/>
    <p:sldId id="657" r:id="rId3"/>
    <p:sldId id="659" r:id="rId4"/>
    <p:sldId id="660" r:id="rId5"/>
    <p:sldId id="661" r:id="rId6"/>
    <p:sldId id="665" r:id="rId7"/>
  </p:sldIdLst>
  <p:sldSz cx="9144000" cy="6858000" type="screen4x3"/>
  <p:notesSz cx="6858000" cy="99472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</p:showPr>
  <p:clrMru>
    <a:srgbClr val="FFF8EB"/>
    <a:srgbClr val="009900"/>
    <a:srgbClr val="B7504D"/>
    <a:srgbClr val="0000FF"/>
    <a:srgbClr val="FFFF99"/>
    <a:srgbClr val="16DBF6"/>
    <a:srgbClr val="99CCFF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711" autoAdjust="0"/>
    <p:restoredTop sz="94280" autoAdjust="0"/>
  </p:normalViewPr>
  <p:slideViewPr>
    <p:cSldViewPr>
      <p:cViewPr varScale="1">
        <p:scale>
          <a:sx n="75" d="100"/>
          <a:sy n="75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17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7DD59A0-5AA0-4B07-AFED-9AB874BE837F}" type="datetimeFigureOut">
              <a:rPr lang="ru-RU"/>
              <a:pPr>
                <a:defRPr/>
              </a:pPr>
              <a:t>09.05.2017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wrap="square" lIns="91879" tIns="45939" rIns="91879" bIns="4593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0DAE904-2377-42C9-9BB4-581C14B78F9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9F6DA8C-641A-45DB-8DB0-646CCBE2FD65}" type="datetimeFigureOut">
              <a:rPr lang="ru-RU"/>
              <a:pPr>
                <a:defRPr/>
              </a:pPr>
              <a:t>09.05.2017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879" tIns="45939" rIns="91879" bIns="4593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wrap="square" lIns="91879" tIns="45939" rIns="91879" bIns="4593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10874052-574C-48AD-BC4F-60E2AF3A2AE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Департамент экономического развития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/>
              <a:t>Основные параметры прогноза социально-экономического развития области на 2009-2011 г.г</a:t>
            </a:r>
          </a:p>
        </p:txBody>
      </p:sp>
      <p:sp>
        <p:nvSpPr>
          <p:cNvPr id="1434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/>
              <a:t>С.Семенов</a:t>
            </a:r>
          </a:p>
        </p:txBody>
      </p:sp>
      <p:sp>
        <p:nvSpPr>
          <p:cNvPr id="61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C35E0D-BB4D-4AE1-A411-A918B62719FD}" type="slidenum">
              <a:rPr lang="ru-RU"/>
              <a:pPr/>
              <a:t>1</a:t>
            </a:fld>
            <a:endParaRPr lang="ru-RU"/>
          </a:p>
        </p:txBody>
      </p:sp>
      <p:sp>
        <p:nvSpPr>
          <p:cNvPr id="61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1388" y="746125"/>
            <a:ext cx="4973637" cy="37290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722813"/>
            <a:ext cx="5029200" cy="4478337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z="1000" smtClean="0">
              <a:latin typeface="Arial" charset="0"/>
            </a:endParaRPr>
          </a:p>
          <a:p>
            <a:pPr eaLnBrk="1" hangingPunct="1"/>
            <a:endParaRPr lang="ru-RU" sz="1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z="1000" smtClean="0">
              <a:latin typeface="Arial" charset="0"/>
            </a:endParaRPr>
          </a:p>
          <a:p>
            <a:pPr eaLnBrk="1" hangingPunct="1"/>
            <a:endParaRPr lang="ru-RU" sz="100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1ECAF-39A5-40A8-ABAB-AD86D79FE60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90E520-4D8E-44C1-8511-CC85C5AF88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B4067-723B-431B-B2B8-C84E9FBAD7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42E88-9ACD-447D-85A5-F09DBB75D6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0338"/>
            <a:ext cx="8458200" cy="88741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076325"/>
            <a:ext cx="8458200" cy="5049838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9901CF-D878-4263-AC1F-482266378B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C34B8-5BFE-4C4A-982A-8501EA1CC2C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D480A-1B7A-460A-B032-FA0FB72EE9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52482A-F1A1-4320-AFD2-3E1FE398F4A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E6FAB-6BB4-4093-B1E6-4E63F0686C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B6FF3-BE0C-48B6-A15B-075F1ED310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8AC1C-E117-4AD4-B977-90A47351C5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9D355-7F2F-4EC3-95BF-64AC1FA0BB5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C3BC4-E851-4491-BF28-CA8E456EDC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FDB9900E-64C4-44AD-B368-E638DDF3AAB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ransition spd="slow">
    <p:zoom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2159000"/>
            <a:ext cx="9144000" cy="258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defRPr/>
            </a:pPr>
            <a:endParaRPr lang="ru-RU" sz="3000" b="1" cap="all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 eaLnBrk="1" fontAlgn="auto" hangingPunct="1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defRPr/>
            </a:pPr>
            <a:endParaRPr lang="ru-RU" sz="3000" b="1" cap="all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2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 eaLnBrk="1" fontAlgn="auto" hangingPunct="1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defRPr/>
            </a:pPr>
            <a:endParaRPr lang="ru-RU" sz="3000" b="1" cap="all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 eaLnBrk="1" fontAlgn="auto" hangingPunct="1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defRPr/>
            </a:pPr>
            <a:endParaRPr lang="ru-RU" sz="30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 eaLnBrk="1" fontAlgn="auto" hangingPunct="1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defRPr/>
            </a:pPr>
            <a:endParaRPr lang="ru-RU" sz="30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 eaLnBrk="1" fontAlgn="auto" hangingPunct="1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defRPr/>
            </a:pPr>
            <a:r>
              <a:rPr lang="ru-RU" sz="2400" b="1" dirty="0" smtClean="0">
                <a:latin typeface="Arial" panose="020B0604020202020204" pitchFamily="34" charset="0"/>
              </a:rPr>
              <a:t>Концепци</a:t>
            </a:r>
            <a:r>
              <a:rPr lang="ru-RU" sz="2400" b="1" dirty="0" smtClean="0">
                <a:latin typeface="Arial" panose="020B0604020202020204" pitchFamily="34" charset="0"/>
              </a:rPr>
              <a:t>я</a:t>
            </a:r>
            <a:r>
              <a:rPr lang="ru-RU" sz="2400" b="1" dirty="0" smtClean="0">
                <a:latin typeface="Arial" panose="020B0604020202020204" pitchFamily="34" charset="0"/>
              </a:rPr>
              <a:t> </a:t>
            </a:r>
            <a:r>
              <a:rPr lang="ru-RU" sz="2400" b="1" dirty="0">
                <a:latin typeface="Arial" panose="020B0604020202020204" pitchFamily="34" charset="0"/>
              </a:rPr>
              <a:t>информационной</a:t>
            </a:r>
          </a:p>
          <a:p>
            <a:pPr algn="ctr" eaLnBrk="1" fontAlgn="auto" hangingPunct="1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defRPr/>
            </a:pPr>
            <a:r>
              <a:rPr lang="ru-RU" sz="2400" b="1" dirty="0">
                <a:latin typeface="Arial" panose="020B0604020202020204" pitchFamily="34" charset="0"/>
              </a:rPr>
              <a:t>безопасности </a:t>
            </a:r>
            <a:r>
              <a:rPr lang="ru-RU" sz="2400" b="1" dirty="0" smtClean="0">
                <a:latin typeface="Arial" panose="020B0604020202020204" pitchFamily="34" charset="0"/>
              </a:rPr>
              <a:t>детей</a:t>
            </a:r>
            <a:endParaRPr lang="ru-RU" sz="1600" dirty="0">
              <a:latin typeface="Century Gothic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latin typeface="Century Gothic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latin typeface="Century Gothic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latin typeface="Century Gothic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latin typeface="Century Gothic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latin typeface="Century Gothic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latin typeface="Century Gothic" pitchFamily="34" charset="0"/>
            </a:endParaRPr>
          </a:p>
          <a:p>
            <a:pPr eaLnBrk="1" fontAlgn="auto" hangingPunct="1">
              <a:lnSpc>
                <a:spcPct val="80000"/>
              </a:lnSpc>
              <a:spcBef>
                <a:spcPct val="10000"/>
              </a:spcBef>
              <a:spcAft>
                <a:spcPct val="10000"/>
              </a:spcAft>
              <a:defRPr/>
            </a:pPr>
            <a:endParaRPr lang="ru-RU" sz="30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125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71B517C-AF95-4B36-9F29-C112E8FD7CBB}" type="slidenum">
              <a:rPr lang="ru-RU"/>
              <a:pPr/>
              <a:t>1</a:t>
            </a:fld>
            <a:endParaRPr lang="ru-RU"/>
          </a:p>
        </p:txBody>
      </p:sp>
      <p:sp>
        <p:nvSpPr>
          <p:cNvPr id="5127" name="Rectangle 5"/>
          <p:cNvSpPr>
            <a:spLocks noChangeArrowheads="1"/>
          </p:cNvSpPr>
          <p:nvPr/>
        </p:nvSpPr>
        <p:spPr bwMode="auto">
          <a:xfrm>
            <a:off x="357188" y="4437063"/>
            <a:ext cx="8786812" cy="242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sz="2000" b="1">
              <a:latin typeface="Century Gothic" pitchFamily="34" charset="0"/>
            </a:endParaRPr>
          </a:p>
          <a:p>
            <a:endParaRPr lang="ru-RU" sz="2000" b="1">
              <a:latin typeface="Century Gothic" pitchFamily="34" charset="0"/>
            </a:endParaRPr>
          </a:p>
          <a:p>
            <a:endParaRPr lang="ru-RU" sz="2000">
              <a:latin typeface="Century Gothic" pitchFamily="34" charset="0"/>
            </a:endParaRPr>
          </a:p>
          <a:p>
            <a:endParaRPr lang="ru-RU" sz="1600">
              <a:latin typeface="Century Gothic" pitchFamily="34" charset="0"/>
            </a:endParaRPr>
          </a:p>
        </p:txBody>
      </p:sp>
      <p:sp>
        <p:nvSpPr>
          <p:cNvPr id="5128" name="Rectangle 7"/>
          <p:cNvSpPr>
            <a:spLocks noChangeArrowheads="1"/>
          </p:cNvSpPr>
          <p:nvPr/>
        </p:nvSpPr>
        <p:spPr bwMode="auto">
          <a:xfrm>
            <a:off x="0" y="333375"/>
            <a:ext cx="91440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 b="1">
                <a:latin typeface="Century Gothic" pitchFamily="34" charset="0"/>
              </a:rPr>
              <a:t>  </a:t>
            </a:r>
            <a:endParaRPr lang="ru-RU" sz="2400">
              <a:latin typeface="Century Gothic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0" y="0"/>
            <a:ext cx="874871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Century Gothic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4"/>
          <p:cNvSpPr>
            <a:spLocks noChangeArrowheads="1"/>
          </p:cNvSpPr>
          <p:nvPr/>
        </p:nvSpPr>
        <p:spPr bwMode="auto">
          <a:xfrm>
            <a:off x="8686800" y="6629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-6350" y="-26988"/>
            <a:ext cx="7386638" cy="7080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dist="107763" dir="2700000" algn="ctr" rotWithShape="0">
              <a:srgbClr val="A50021">
                <a:alpha val="50000"/>
              </a:srgbClr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000" b="1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Концепция информационной безопасности детей</a:t>
            </a:r>
          </a:p>
          <a:p>
            <a:pPr>
              <a:defRPr/>
            </a:pPr>
            <a:r>
              <a:rPr lang="ru-RU" sz="2000" b="1" i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(распоряжение Правительства РФ от 02.12.2015 № 2471–р)</a:t>
            </a: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179388" y="1012825"/>
            <a:ext cx="2520950" cy="279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Общие положения</a:t>
            </a: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79388" y="1436688"/>
            <a:ext cx="8832850" cy="3365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ru-RU" sz="1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Основные принципы обеспечения информационной безопасности детей</a:t>
            </a: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176213" y="1958975"/>
            <a:ext cx="8824912" cy="3540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ru-RU" sz="1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Приоритетные задачи государственной политики в области информационной безопасности детей</a:t>
            </a: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65100" y="2454275"/>
            <a:ext cx="8834438" cy="3270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Механизмы реализации государственной политики в области информационной безопасности детей</a:t>
            </a: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65100" y="2946400"/>
            <a:ext cx="3640138" cy="3381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Ожидаемые результаты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3850" y="3644900"/>
            <a:ext cx="8688388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400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Стратегической целью государственной политики</a:t>
            </a:r>
            <a:r>
              <a:rPr lang="ru-RU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в области информационной безопасности детей является </a:t>
            </a:r>
            <a:r>
              <a:rPr lang="ru-RU" sz="1400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обеспечение гармоничного развития молодого поколения при условии минимизации всех негативных факторов, связанных с формированием </a:t>
            </a:r>
            <a:r>
              <a:rPr lang="ru-RU" sz="1400" u="sng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гиперинформационного</a:t>
            </a:r>
            <a:r>
              <a:rPr lang="ru-RU" sz="1400" u="sng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общества в России</a:t>
            </a:r>
            <a:r>
              <a:rPr lang="ru-RU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>
              <a:defRPr/>
            </a:pPr>
            <a:endParaRPr lang="ru-RU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defRPr/>
            </a:pPr>
            <a:endParaRPr lang="ru-RU" sz="1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Обеспечение информационной безопасности детей возможно исключительно при условии эффективного сочетания государственных и общественных усилий при определяющей роли семьи.</a:t>
            </a:r>
          </a:p>
          <a:p>
            <a:pPr>
              <a:defRPr/>
            </a:pPr>
            <a:endParaRPr 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9"/>
          <p:cNvSpPr txBox="1">
            <a:spLocks noChangeArrowheads="1"/>
          </p:cNvSpPr>
          <p:nvPr/>
        </p:nvSpPr>
        <p:spPr bwMode="auto">
          <a:xfrm>
            <a:off x="14288" y="990600"/>
            <a:ext cx="9144000" cy="586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5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Государственная политика в области обеспечения информационной безопасности детей реализуется в соответствии со следующими принципами:</a:t>
            </a:r>
          </a:p>
          <a:p>
            <a:pPr algn="just"/>
            <a:r>
              <a:rPr lang="ru-RU" sz="15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</a:t>
            </a:r>
            <a:r>
              <a:rPr lang="ru-RU" sz="150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признание детей равноправными участниками процесса формирования информационного общества в РФ;</a:t>
            </a:r>
          </a:p>
          <a:p>
            <a:pPr algn="just"/>
            <a:r>
              <a:rPr lang="ru-RU" sz="15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ответственность государства за соблюдение законных интересов детей в информационной сфере;</a:t>
            </a:r>
          </a:p>
          <a:p>
            <a:pPr algn="just"/>
            <a:r>
              <a:rPr lang="ru-RU" sz="15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</a:t>
            </a:r>
            <a:r>
              <a:rPr lang="ru-RU" sz="150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необходимость формирования у детей умения ориентироваться в современной информационной среде;</a:t>
            </a:r>
          </a:p>
          <a:p>
            <a:r>
              <a:rPr lang="ru-RU" sz="15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</a:t>
            </a:r>
            <a:r>
              <a:rPr lang="ru-RU" sz="150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воспитание у детей навыков самостоятельного и критического мышления;</a:t>
            </a:r>
          </a:p>
          <a:p>
            <a:pPr algn="just"/>
            <a:r>
              <a:rPr lang="ru-RU" sz="15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развитие государственно-частного партнерства в целях обеспечения законных интересов детей в информационной среде;</a:t>
            </a:r>
          </a:p>
          <a:p>
            <a:pPr algn="just"/>
            <a:r>
              <a:rPr lang="ru-RU" sz="15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повышение эффективности сотрудничества представителей средств массовой информации и массовых коммуникаций и государственных органов в интересах защиты детей от информации, способной причинить вред их здоровью и развитию;</a:t>
            </a:r>
          </a:p>
          <a:p>
            <a:r>
              <a:rPr lang="ru-RU" sz="15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</a:t>
            </a:r>
            <a:r>
              <a:rPr lang="ru-RU" sz="150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обучение детей медиаграмотности;</a:t>
            </a:r>
          </a:p>
          <a:p>
            <a:pPr algn="just"/>
            <a:r>
              <a:rPr lang="ru-RU" sz="15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</a:t>
            </a:r>
            <a:r>
              <a:rPr lang="ru-RU" sz="150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поддержка творческой деятельности детей в целях их самореализации в информационной среде;</a:t>
            </a:r>
          </a:p>
          <a:p>
            <a:r>
              <a:rPr lang="ru-RU" sz="15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создание условий для формирования в информационной среде благоприятной атмосферы для детей вне зависимости от их социального положения, религиозной и этнической принадлежности;</a:t>
            </a:r>
          </a:p>
          <a:p>
            <a:r>
              <a:rPr lang="ru-RU" sz="15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взаимодействие различных ведомств при реализации стратегий и программ в части, касающейся обеспечения информационной безопасности детей;</a:t>
            </a:r>
          </a:p>
          <a:p>
            <a:pPr algn="just"/>
            <a:r>
              <a:rPr lang="ru-RU" sz="15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</a:t>
            </a:r>
            <a:r>
              <a:rPr lang="ru-RU" sz="150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обеспечение широкого доступа детей к историческому и культурному наследию России через использование современных средств массовых коммуникаций;</a:t>
            </a:r>
          </a:p>
          <a:p>
            <a:pPr algn="just"/>
            <a:r>
              <a:rPr lang="ru-RU" sz="15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открытость и взаимодействие с другой информационной культурой и традициями, формирование у детей объективного представления о российской культуре как неотъемлемой части мировой цивилизации.</a:t>
            </a:r>
          </a:p>
        </p:txBody>
      </p:sp>
      <p:sp>
        <p:nvSpPr>
          <p:cNvPr id="8195" name="Oval 4"/>
          <p:cNvSpPr>
            <a:spLocks noChangeArrowheads="1"/>
          </p:cNvSpPr>
          <p:nvPr/>
        </p:nvSpPr>
        <p:spPr bwMode="auto">
          <a:xfrm>
            <a:off x="8686800" y="6629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-6350" y="-26988"/>
            <a:ext cx="9150350" cy="7080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>
            <a:outerShdw dist="107763" dir="2700000" algn="ctr" rotWithShape="0">
              <a:srgbClr val="A50021">
                <a:alpha val="50000"/>
              </a:srgbClr>
            </a:out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000" b="1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Концепция информационной безопасности детей</a:t>
            </a:r>
          </a:p>
          <a:p>
            <a:pPr>
              <a:defRPr/>
            </a:pPr>
            <a:r>
              <a:rPr lang="ru-RU" sz="2000" b="1" i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(распоряжение Правительства РФ от 02.12.2015 № 2471–р)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ltGray">
          <a:xfrm>
            <a:off x="107950" y="711200"/>
            <a:ext cx="7094538" cy="14288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452813" y="2254250"/>
            <a:ext cx="3279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ru-RU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220" name="Rectangle 7"/>
          <p:cNvSpPr>
            <a:spLocks noChangeArrowheads="1"/>
          </p:cNvSpPr>
          <p:nvPr/>
        </p:nvSpPr>
        <p:spPr bwMode="auto">
          <a:xfrm>
            <a:off x="179388" y="3114675"/>
            <a:ext cx="8856662" cy="641350"/>
          </a:xfrm>
          <a:prstGeom prst="rect">
            <a:avLst/>
          </a:prstGeom>
          <a:solidFill>
            <a:schemeClr val="bg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Разработка рекомендаций для родителей </a:t>
            </a:r>
            <a:br>
              <a:rPr 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 организации информационной безопасности дома </a:t>
            </a:r>
          </a:p>
        </p:txBody>
      </p:sp>
      <p:sp>
        <p:nvSpPr>
          <p:cNvPr id="9221" name="Rectangle 9"/>
          <p:cNvSpPr>
            <a:spLocks noChangeArrowheads="1"/>
          </p:cNvSpPr>
          <p:nvPr/>
        </p:nvSpPr>
        <p:spPr bwMode="auto">
          <a:xfrm>
            <a:off x="179388" y="3975100"/>
            <a:ext cx="8856662" cy="641350"/>
          </a:xfrm>
          <a:prstGeom prst="rect">
            <a:avLst/>
          </a:prstGeom>
          <a:solidFill>
            <a:schemeClr val="bg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Беседы по организации </a:t>
            </a:r>
            <a:br>
              <a:rPr 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b="1" i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«Родительского контроля»</a:t>
            </a:r>
            <a:r>
              <a:rPr 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за деятельностью детей в Интернете</a:t>
            </a:r>
          </a:p>
        </p:txBody>
      </p:sp>
      <p:sp>
        <p:nvSpPr>
          <p:cNvPr id="9222" name="Rectangle 10"/>
          <p:cNvSpPr>
            <a:spLocks noChangeArrowheads="1"/>
          </p:cNvSpPr>
          <p:nvPr/>
        </p:nvSpPr>
        <p:spPr bwMode="auto">
          <a:xfrm>
            <a:off x="323850" y="139700"/>
            <a:ext cx="8059738" cy="46196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sz="2400" b="1">
                <a:solidFill>
                  <a:srgbClr val="003366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Работа с родителями</a:t>
            </a:r>
          </a:p>
        </p:txBody>
      </p:sp>
      <p:sp>
        <p:nvSpPr>
          <p:cNvPr id="9223" name="Rectangle 11"/>
          <p:cNvSpPr>
            <a:spLocks noChangeArrowheads="1"/>
          </p:cNvSpPr>
          <p:nvPr/>
        </p:nvSpPr>
        <p:spPr bwMode="auto">
          <a:xfrm>
            <a:off x="179388" y="2162175"/>
            <a:ext cx="8856662" cy="641350"/>
          </a:xfrm>
          <a:prstGeom prst="rect">
            <a:avLst/>
          </a:prstGeom>
          <a:solidFill>
            <a:schemeClr val="bg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Родительские собрания  </a:t>
            </a:r>
            <a:br>
              <a:rPr lang="ru-RU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 соблюдение правил безопасности  работы детей в сети Интернет</a:t>
            </a:r>
          </a:p>
        </p:txBody>
      </p:sp>
      <p:sp>
        <p:nvSpPr>
          <p:cNvPr id="9224" name="Rectangle 12"/>
          <p:cNvSpPr>
            <a:spLocks noChangeArrowheads="1"/>
          </p:cNvSpPr>
          <p:nvPr/>
        </p:nvSpPr>
        <p:spPr bwMode="auto">
          <a:xfrm>
            <a:off x="179388" y="5861050"/>
            <a:ext cx="8856662" cy="641350"/>
          </a:xfrm>
          <a:prstGeom prst="rect">
            <a:avLst/>
          </a:prstGeom>
          <a:solidFill>
            <a:schemeClr val="bg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Информирование через школьный сайт </a:t>
            </a:r>
            <a:br>
              <a:rPr 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 мерах обеспечения информационной безопасности</a:t>
            </a:r>
          </a:p>
        </p:txBody>
      </p:sp>
      <p:sp>
        <p:nvSpPr>
          <p:cNvPr id="9225" name="Rectangle 13"/>
          <p:cNvSpPr>
            <a:spLocks noChangeArrowheads="1"/>
          </p:cNvSpPr>
          <p:nvPr/>
        </p:nvSpPr>
        <p:spPr bwMode="auto">
          <a:xfrm>
            <a:off x="179388" y="4903788"/>
            <a:ext cx="8856662" cy="369332"/>
          </a:xfrm>
          <a:prstGeom prst="rect">
            <a:avLst/>
          </a:prstGeom>
          <a:solidFill>
            <a:schemeClr val="bg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Обсуждение вопросов информационной </a:t>
            </a:r>
            <a:r>
              <a:rPr lang="ru-RU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безопасности</a:t>
            </a:r>
            <a:endParaRPr lang="ru-RU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179388" y="1254125"/>
            <a:ext cx="8856662" cy="923330"/>
          </a:xfrm>
          <a:prstGeom prst="rect">
            <a:avLst/>
          </a:prstGeom>
          <a:solidFill>
            <a:schemeClr val="bg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dirty="0" smtClean="0">
                <a:latin typeface="Arial" panose="020B0604020202020204" pitchFamily="34" charset="0"/>
              </a:rPr>
              <a:t>Общероссийская акция «Урок </a:t>
            </a:r>
            <a:r>
              <a:rPr lang="ru-RU" dirty="0" smtClean="0">
                <a:latin typeface="Arial" panose="020B0604020202020204" pitchFamily="34" charset="0"/>
              </a:rPr>
              <a:t>безопасности для детей и </a:t>
            </a:r>
            <a:r>
              <a:rPr lang="ru-RU" dirty="0" smtClean="0">
                <a:latin typeface="Arial" panose="020B0604020202020204" pitchFamily="34" charset="0"/>
              </a:rPr>
              <a:t>родителей»</a:t>
            </a:r>
          </a:p>
          <a:p>
            <a:pPr eaLnBrk="1" hangingPunct="1"/>
            <a:r>
              <a:rPr lang="ru-RU" dirty="0" smtClean="0">
                <a:latin typeface="Arial" panose="020B0604020202020204" pitchFamily="34" charset="0"/>
              </a:rPr>
              <a:t>Всероссийский урок </a:t>
            </a:r>
            <a:r>
              <a:rPr lang="ru-RU" dirty="0" smtClean="0">
                <a:latin typeface="Arial" panose="020B0604020202020204" pitchFamily="34" charset="0"/>
              </a:rPr>
              <a:t>безопасности школьников в сети </a:t>
            </a:r>
            <a:r>
              <a:rPr lang="ru-RU" dirty="0" smtClean="0">
                <a:latin typeface="Arial" panose="020B0604020202020204" pitchFamily="34" charset="0"/>
              </a:rPr>
              <a:t>Интернет </a:t>
            </a:r>
          </a:p>
          <a:p>
            <a:pPr eaLnBrk="1" hangingPunct="1"/>
            <a:r>
              <a:rPr lang="ru-RU" dirty="0" smtClean="0">
                <a:latin typeface="Arial" panose="020B0604020202020204" pitchFamily="34" charset="0"/>
              </a:rPr>
              <a:t>Всероссийская акция, посвященная </a:t>
            </a:r>
            <a:r>
              <a:rPr lang="ru-RU" dirty="0" smtClean="0">
                <a:latin typeface="Arial" panose="020B0604020202020204" pitchFamily="34" charset="0"/>
              </a:rPr>
              <a:t>безопасности школьников в сети </a:t>
            </a:r>
            <a:r>
              <a:rPr lang="ru-RU" dirty="0" smtClean="0">
                <a:latin typeface="Arial" panose="020B0604020202020204" pitchFamily="34" charset="0"/>
              </a:rPr>
              <a:t>Интернет</a:t>
            </a:r>
            <a:endParaRPr lang="ru-RU" b="1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228" name="Oval 4"/>
          <p:cNvSpPr>
            <a:spLocks noChangeArrowheads="1"/>
          </p:cNvSpPr>
          <p:nvPr/>
        </p:nvSpPr>
        <p:spPr bwMode="auto">
          <a:xfrm>
            <a:off x="8686800" y="6629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/>
          <p:cNvSpPr>
            <a:spLocks noChangeShapeType="1"/>
          </p:cNvSpPr>
          <p:nvPr/>
        </p:nvSpPr>
        <p:spPr bwMode="ltGray">
          <a:xfrm>
            <a:off x="107950" y="711200"/>
            <a:ext cx="7094538" cy="14288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452813" y="2254250"/>
            <a:ext cx="3279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ru-RU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268" name="Rectangle 10"/>
          <p:cNvSpPr>
            <a:spLocks noChangeArrowheads="1"/>
          </p:cNvSpPr>
          <p:nvPr/>
        </p:nvSpPr>
        <p:spPr bwMode="auto">
          <a:xfrm>
            <a:off x="323850" y="139700"/>
            <a:ext cx="8059738" cy="46196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ru-RU" sz="2400" b="1">
                <a:solidFill>
                  <a:srgbClr val="003366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Работа с обучающимися </a:t>
            </a:r>
          </a:p>
        </p:txBody>
      </p:sp>
      <p:sp>
        <p:nvSpPr>
          <p:cNvPr id="11269" name="Rectangle 11"/>
          <p:cNvSpPr>
            <a:spLocks noChangeArrowheads="1"/>
          </p:cNvSpPr>
          <p:nvPr/>
        </p:nvSpPr>
        <p:spPr bwMode="auto">
          <a:xfrm>
            <a:off x="219075" y="3638550"/>
            <a:ext cx="8858250" cy="369888"/>
          </a:xfrm>
          <a:prstGeom prst="rect">
            <a:avLst/>
          </a:prstGeom>
          <a:solidFill>
            <a:schemeClr val="bg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b="1"/>
              <a:t>Всероссийский урок безопасности школьников в сети Интернет</a:t>
            </a:r>
            <a:endParaRPr lang="ru-RU" b="1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270" name="Rectangle 13"/>
          <p:cNvSpPr>
            <a:spLocks noChangeArrowheads="1"/>
          </p:cNvSpPr>
          <p:nvPr/>
        </p:nvSpPr>
        <p:spPr bwMode="auto">
          <a:xfrm>
            <a:off x="188913" y="4473575"/>
            <a:ext cx="8858250" cy="369888"/>
          </a:xfrm>
          <a:prstGeom prst="rect">
            <a:avLst/>
          </a:prstGeom>
          <a:solidFill>
            <a:schemeClr val="bg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Профилактические мероприятия с обучающимися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88913" y="1376363"/>
            <a:ext cx="8858250" cy="1754326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ru-RU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Конкурс по безопасности детей в сети Интернет для обучающихся по номинациям: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«Лучший рисунок по информационной безопасности</a:t>
            </a:r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»</a:t>
            </a:r>
            <a:endParaRPr lang="ru-RU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«Лучшая компьютерная презентация по информационной безопасности</a:t>
            </a:r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»</a:t>
            </a:r>
            <a:endParaRPr lang="ru-RU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«Лучший видеоролик</a:t>
            </a:r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»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</a:t>
            </a:r>
            <a:endParaRPr lang="ru-RU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1273" name="Oval 4"/>
          <p:cNvSpPr>
            <a:spLocks noChangeArrowheads="1"/>
          </p:cNvSpPr>
          <p:nvPr/>
        </p:nvSpPr>
        <p:spPr bwMode="auto">
          <a:xfrm>
            <a:off x="8686800" y="6629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0" y="93663"/>
            <a:ext cx="8001000" cy="549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Письма Министерства образования и науки Мурманской области: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1338" y="1104900"/>
            <a:ext cx="8602662" cy="523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62000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400" b="1" dirty="0">
                <a:latin typeface="Arial" panose="020B0604020202020204" pitchFamily="34" charset="0"/>
              </a:rPr>
              <a:t>- от 09.12.2016 № 17-09/11248-ЕП</a:t>
            </a:r>
            <a:r>
              <a:rPr lang="ru-RU" sz="1400" dirty="0">
                <a:latin typeface="Arial" panose="020B0604020202020204" pitchFamily="34" charset="0"/>
              </a:rPr>
              <a:t> "О недопущении масштабного неправомерного распространения личной информации" </a:t>
            </a:r>
            <a:endParaRPr lang="ru-RU" sz="14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1338" y="1773238"/>
            <a:ext cx="8588375" cy="5222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62000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400" b="1" dirty="0">
                <a:latin typeface="Arial" panose="020B0604020202020204" pitchFamily="34" charset="0"/>
              </a:rPr>
              <a:t>- от 09.12.2016 № 17-09/11211-ЕП</a:t>
            </a:r>
            <a:r>
              <a:rPr lang="ru-RU" sz="1400" dirty="0">
                <a:latin typeface="Arial" panose="020B0604020202020204" pitchFamily="34" charset="0"/>
              </a:rPr>
              <a:t> "О методических пособиях по профилактике насилия и </a:t>
            </a:r>
            <a:r>
              <a:rPr lang="ru-RU" sz="1400" dirty="0" err="1">
                <a:latin typeface="Arial" panose="020B0604020202020204" pitchFamily="34" charset="0"/>
              </a:rPr>
              <a:t>буллинга</a:t>
            </a:r>
            <a:r>
              <a:rPr lang="ru-RU" sz="1400" dirty="0">
                <a:latin typeface="Arial" panose="020B0604020202020204" pitchFamily="34" charset="0"/>
              </a:rPr>
              <a:t> в образовательной среде" </a:t>
            </a:r>
            <a:endParaRPr lang="ru-RU" sz="14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1338" y="4130675"/>
            <a:ext cx="8602662" cy="5222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62000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1400" b="1" dirty="0">
                <a:latin typeface="Arial" panose="020B0604020202020204" pitchFamily="34" charset="0"/>
              </a:rPr>
              <a:t>- от 18.10.2016 № 17-09/9379-ЕП, 10.10.2016 № 17-09/9115-ЕП </a:t>
            </a:r>
            <a:r>
              <a:rPr lang="ru-RU" sz="1400" dirty="0">
                <a:latin typeface="Arial" panose="020B0604020202020204" pitchFamily="34" charset="0"/>
              </a:rPr>
              <a:t>"О проведении Всероссийского урока безопасности школьников в сети Интернет"</a:t>
            </a:r>
            <a:endParaRPr lang="ru-RU" sz="14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4513" y="4849813"/>
            <a:ext cx="8585200" cy="523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62000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400" b="1" dirty="0">
                <a:latin typeface="Arial" panose="020B0604020202020204" pitchFamily="34" charset="0"/>
              </a:rPr>
              <a:t>- от 26.08.2016 № 17-09/7752-ЕП </a:t>
            </a:r>
            <a:r>
              <a:rPr lang="ru-RU" sz="1400" dirty="0">
                <a:latin typeface="Arial" panose="020B0604020202020204" pitchFamily="34" charset="0"/>
              </a:rPr>
              <a:t>"О проведении Всероссийской акции, посвященной безопасности школьников в сети Интернет" </a:t>
            </a:r>
            <a:endParaRPr lang="ru-RU" sz="14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1338" y="682625"/>
            <a:ext cx="8602662" cy="3079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62000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400" b="1" dirty="0">
                <a:latin typeface="Arial" panose="020B0604020202020204" pitchFamily="34" charset="0"/>
              </a:rPr>
              <a:t>- от 12.12.2016 № 17-09/11335-ЕП</a:t>
            </a:r>
            <a:r>
              <a:rPr lang="ru-RU" sz="1400" dirty="0">
                <a:latin typeface="Arial" panose="020B0604020202020204" pitchFamily="34" charset="0"/>
              </a:rPr>
              <a:t> "О проверке местоположения информационных систем" </a:t>
            </a:r>
            <a:endParaRPr lang="ru-RU" sz="14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7416" name="Picture 2" descr="C:\Documents and Settings\yuriryab\Рабочий стол\Шаблон-Мурманск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51800" y="-4763"/>
            <a:ext cx="1092200" cy="66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338" y="692150"/>
            <a:ext cx="361950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541338" y="5510213"/>
            <a:ext cx="8588375" cy="523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62000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1400" b="1" dirty="0">
                <a:latin typeface="Arial" panose="020B0604020202020204" pitchFamily="34" charset="0"/>
              </a:rPr>
              <a:t>-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от 08.08.2016 № 17-02/7304-ИК </a:t>
            </a:r>
            <a:r>
              <a:rPr lang="ru-RU" sz="1400" dirty="0">
                <a:latin typeface="Arial" panose="020B0604020202020204" pitchFamily="34" charset="0"/>
              </a:rPr>
              <a:t>"О подведении итогов Общероссийской акции "Урок безопасности для детей и родителей" </a:t>
            </a:r>
            <a:endParaRPr lang="ru-RU" sz="14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741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1196975"/>
            <a:ext cx="36195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1844675"/>
            <a:ext cx="36195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2492375"/>
            <a:ext cx="361950" cy="40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3357563"/>
            <a:ext cx="36195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4221163"/>
            <a:ext cx="36195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/>
          <p:nvPr/>
        </p:nvSpPr>
        <p:spPr>
          <a:xfrm>
            <a:off x="541338" y="3267075"/>
            <a:ext cx="8580437" cy="7381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62000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1400" b="1" dirty="0">
                <a:latin typeface="Arial" panose="020B0604020202020204" pitchFamily="34" charset="0"/>
              </a:rPr>
              <a:t>-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от 24.11.2016 № 17-09/10623-ЕП, от 14.07.2016 № 17-09/6672-ЕП</a:t>
            </a:r>
            <a:r>
              <a:rPr lang="ru-RU" sz="1400" dirty="0">
                <a:latin typeface="Arial" panose="020B0604020202020204" pitchFamily="34" charset="0"/>
              </a:rPr>
              <a:t>, </a:t>
            </a:r>
            <a:r>
              <a:rPr lang="ru-RU" sz="1400" b="1" dirty="0">
                <a:latin typeface="Arial" panose="020B0604020202020204" pitchFamily="34" charset="0"/>
              </a:rPr>
              <a:t>от 06.05.2016 № 17-09/4385-ЕП </a:t>
            </a:r>
            <a:r>
              <a:rPr lang="ru-RU" sz="1400" dirty="0">
                <a:latin typeface="Arial" panose="020B0604020202020204" pitchFamily="34" charset="0"/>
              </a:rPr>
              <a:t>"О результатах мониторинга по исключению доступа к Интернет-ресурсам, несовместимым с целями и задачами образования и воспитания обучающихся …." </a:t>
            </a:r>
            <a:endParaRPr lang="ru-RU" sz="14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742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50" y="4897438"/>
            <a:ext cx="36195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50" y="5607050"/>
            <a:ext cx="36195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541338" y="6237288"/>
            <a:ext cx="8639175" cy="523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62000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1400" b="1" dirty="0">
                <a:latin typeface="Arial" panose="020B0604020202020204" pitchFamily="34" charset="0"/>
              </a:rPr>
              <a:t>- от 12.02.2016 № 17-09/1223-НК</a:t>
            </a:r>
            <a:r>
              <a:rPr lang="ru-RU" sz="1400" dirty="0">
                <a:latin typeface="Arial" panose="020B0604020202020204" pitchFamily="34" charset="0"/>
              </a:rPr>
              <a:t> «О порядке обращения в службу технической поддержки по проблемам доступа к сети Интернет»</a:t>
            </a:r>
            <a:endParaRPr lang="ru-RU" sz="14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41338" y="2401888"/>
            <a:ext cx="8564562" cy="739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62000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1400" b="1" dirty="0">
                <a:latin typeface="Arial" panose="020B0604020202020204" pitchFamily="34" charset="0"/>
              </a:rPr>
              <a:t>-</a:t>
            </a:r>
            <a:r>
              <a:rPr lang="ru-RU" sz="1400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от 05.12.2016 № 11036-ЕП, от 06.10.2016 № 17-09/9011-ЕП, от 31.05.2016 № 17-09/5367-ЕП , от 29.02.2016 № 17-09/1865-ЕП </a:t>
            </a:r>
            <a:r>
              <a:rPr lang="ru-RU" sz="1400" dirty="0">
                <a:latin typeface="Arial" panose="020B0604020202020204" pitchFamily="34" charset="0"/>
              </a:rPr>
              <a:t>"О мониторинге по исключению доступа в ОО к Интернет-ресурсам, несовместимым с целями и задачами образования и воспитания обучающихся…." </a:t>
            </a:r>
            <a:endParaRPr lang="ru-RU" sz="1400" b="1" dirty="0">
              <a:solidFill>
                <a:srgbClr val="C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742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6262688"/>
            <a:ext cx="36195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8682</TotalTime>
  <Words>631</Words>
  <Application>Microsoft Office PowerPoint</Application>
  <PresentationFormat>Экран (4:3)</PresentationFormat>
  <Paragraphs>78</Paragraphs>
  <Slides>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Пустоваченко Н.Н.</dc:creator>
  <cp:lastModifiedBy>нор</cp:lastModifiedBy>
  <cp:revision>889</cp:revision>
  <cp:lastPrinted>2016-02-19T12:42:59Z</cp:lastPrinted>
  <dcterms:created xsi:type="dcterms:W3CDTF">2009-12-02T11:29:25Z</dcterms:created>
  <dcterms:modified xsi:type="dcterms:W3CDTF">2017-05-09T18:55:43Z</dcterms:modified>
</cp:coreProperties>
</file>