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58" r:id="rId13"/>
    <p:sldId id="259" r:id="rId14"/>
    <p:sldId id="260" r:id="rId15"/>
    <p:sldId id="261" r:id="rId16"/>
    <p:sldId id="274" r:id="rId17"/>
    <p:sldId id="26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Позиция учителя зависит от его места в иерархии организации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Позиция учителя зависит от его знаний, умений и навыков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F5989E21-89F5-4FBB-8F3E-1481C17158B9}" type="presOf" srcId="{2B35164E-D2F7-4AB4-8C62-E5C7B9BB41E8}" destId="{436326E7-C614-44AB-8F23-8FFFE8E61FE6}" srcOrd="0" destOrd="0" presId="urn:microsoft.com/office/officeart/2005/8/layout/arrow6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2FDF6AE6-F5BD-475A-BF8B-0E7D137B9B6A}" type="presOf" srcId="{1D4F9DAC-A7C0-4DFF-B5ED-444CEA1991B1}" destId="{A13E0D0B-72F4-4080-96D3-7E885D72A95C}" srcOrd="0" destOrd="0" presId="urn:microsoft.com/office/officeart/2005/8/layout/arrow6"/>
    <dgm:cxn modelId="{80D00502-6657-4720-9078-307401F1BB93}" type="presOf" srcId="{2C45572C-94DE-45F4-B46F-25103CA5AD9B}" destId="{59381162-826F-411B-BECD-4D56BE917B9F}" srcOrd="0" destOrd="0" presId="urn:microsoft.com/office/officeart/2005/8/layout/arrow6"/>
    <dgm:cxn modelId="{0E0785C6-50E0-43C7-8D29-B18BBAD99806}" type="presParOf" srcId="{59381162-826F-411B-BECD-4D56BE917B9F}" destId="{963DD15A-E3C9-4C88-9738-5E8E6C6B0DC4}" srcOrd="0" destOrd="0" presId="urn:microsoft.com/office/officeart/2005/8/layout/arrow6"/>
    <dgm:cxn modelId="{8B50DADB-7C35-4999-B062-0A6A73C9E462}" type="presParOf" srcId="{59381162-826F-411B-BECD-4D56BE917B9F}" destId="{A13E0D0B-72F4-4080-96D3-7E885D72A95C}" srcOrd="1" destOrd="0" presId="urn:microsoft.com/office/officeart/2005/8/layout/arrow6"/>
    <dgm:cxn modelId="{02F6A00E-C199-4945-8A6A-B926806A02D7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Решения руководителя школы основаны на правилах или прецедентах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Решения руководителя школы определяются «видением» ситуации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9EE8E1-F6A8-4DF5-BDA7-7BEB93B9D1F8}" type="presOf" srcId="{2C45572C-94DE-45F4-B46F-25103CA5AD9B}" destId="{59381162-826F-411B-BECD-4D56BE917B9F}" srcOrd="0" destOrd="0" presId="urn:microsoft.com/office/officeart/2005/8/layout/arrow6"/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BB7AE79C-15FA-42C1-806C-EB7ADCA69E4A}" type="presOf" srcId="{2B35164E-D2F7-4AB4-8C62-E5C7B9BB41E8}" destId="{436326E7-C614-44AB-8F23-8FFFE8E61FE6}" srcOrd="0" destOrd="0" presId="urn:microsoft.com/office/officeart/2005/8/layout/arrow6"/>
    <dgm:cxn modelId="{45C56E8B-1642-45F1-AE45-8B446B8A3F04}" type="presOf" srcId="{1D4F9DAC-A7C0-4DFF-B5ED-444CEA1991B1}" destId="{A13E0D0B-72F4-4080-96D3-7E885D72A95C}" srcOrd="0" destOrd="0" presId="urn:microsoft.com/office/officeart/2005/8/layout/arrow6"/>
    <dgm:cxn modelId="{C87A075E-CF16-4234-BBA3-111893C43D5D}" type="presParOf" srcId="{59381162-826F-411B-BECD-4D56BE917B9F}" destId="{963DD15A-E3C9-4C88-9738-5E8E6C6B0DC4}" srcOrd="0" destOrd="0" presId="urn:microsoft.com/office/officeart/2005/8/layout/arrow6"/>
    <dgm:cxn modelId="{8CD38C2F-976C-46EB-B7CD-692855FA5224}" type="presParOf" srcId="{59381162-826F-411B-BECD-4D56BE917B9F}" destId="{A13E0D0B-72F4-4080-96D3-7E885D72A95C}" srcOrd="1" destOrd="0" presId="urn:microsoft.com/office/officeart/2005/8/layout/arrow6"/>
    <dgm:cxn modelId="{9F198316-8D92-415E-A5DE-FE60703C9500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Учителя лишены права принимать решения и являются только исполнителями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Учителя имеют право на самостоятельное решение в пределах собственной компетенции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BE8FF6BC-BAD1-4637-BC92-8D8B13E7B25D}" type="presOf" srcId="{2B35164E-D2F7-4AB4-8C62-E5C7B9BB41E8}" destId="{436326E7-C614-44AB-8F23-8FFFE8E61FE6}" srcOrd="0" destOrd="0" presId="urn:microsoft.com/office/officeart/2005/8/layout/arrow6"/>
    <dgm:cxn modelId="{ED1912DA-DC65-4CF4-9394-C1BFC92FBBF1}" type="presOf" srcId="{1D4F9DAC-A7C0-4DFF-B5ED-444CEA1991B1}" destId="{A13E0D0B-72F4-4080-96D3-7E885D72A95C}" srcOrd="0" destOrd="0" presId="urn:microsoft.com/office/officeart/2005/8/layout/arrow6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19E46595-C610-4004-8240-703D62B656B0}" type="presOf" srcId="{2C45572C-94DE-45F4-B46F-25103CA5AD9B}" destId="{59381162-826F-411B-BECD-4D56BE917B9F}" srcOrd="0" destOrd="0" presId="urn:microsoft.com/office/officeart/2005/8/layout/arrow6"/>
    <dgm:cxn modelId="{B3EF1F06-BF97-44F8-A2F7-68A25872802E}" type="presParOf" srcId="{59381162-826F-411B-BECD-4D56BE917B9F}" destId="{963DD15A-E3C9-4C88-9738-5E8E6C6B0DC4}" srcOrd="0" destOrd="0" presId="urn:microsoft.com/office/officeart/2005/8/layout/arrow6"/>
    <dgm:cxn modelId="{14210392-240C-43E7-B78B-FA9A527F2188}" type="presParOf" srcId="{59381162-826F-411B-BECD-4D56BE917B9F}" destId="{A13E0D0B-72F4-4080-96D3-7E885D72A95C}" srcOrd="1" destOrd="0" presId="urn:microsoft.com/office/officeart/2005/8/layout/arrow6"/>
    <dgm:cxn modelId="{CE1A521A-2E71-487D-8B94-9C04FC527E37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Разногласия не допускаются, конфликты рассматриваются как деструктивные процессы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Допускаются разногласия во мнениях и дискуссии, конфликты рассматриваются как конструктивные процессы, вскрывающие важные проблемы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4F2595EA-37C9-4379-9EAD-E3C8ABA6B2C1}" type="presOf" srcId="{2B35164E-D2F7-4AB4-8C62-E5C7B9BB41E8}" destId="{436326E7-C614-44AB-8F23-8FFFE8E61FE6}" srcOrd="0" destOrd="0" presId="urn:microsoft.com/office/officeart/2005/8/layout/arrow6"/>
    <dgm:cxn modelId="{80B19168-9178-4D57-B107-52B77443EBEE}" type="presOf" srcId="{2C45572C-94DE-45F4-B46F-25103CA5AD9B}" destId="{59381162-826F-411B-BECD-4D56BE917B9F}" srcOrd="0" destOrd="0" presId="urn:microsoft.com/office/officeart/2005/8/layout/arrow6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D26F06A6-8E92-4131-B2B7-B73EE0E70EE0}" type="presOf" srcId="{1D4F9DAC-A7C0-4DFF-B5ED-444CEA1991B1}" destId="{A13E0D0B-72F4-4080-96D3-7E885D72A95C}" srcOrd="0" destOrd="0" presId="urn:microsoft.com/office/officeart/2005/8/layout/arrow6"/>
    <dgm:cxn modelId="{DF5496EA-85D8-412D-BA5C-021848ED9604}" type="presParOf" srcId="{59381162-826F-411B-BECD-4D56BE917B9F}" destId="{963DD15A-E3C9-4C88-9738-5E8E6C6B0DC4}" srcOrd="0" destOrd="0" presId="urn:microsoft.com/office/officeart/2005/8/layout/arrow6"/>
    <dgm:cxn modelId="{09345CB4-291B-45C6-89E7-862983CE244D}" type="presParOf" srcId="{59381162-826F-411B-BECD-4D56BE917B9F}" destId="{A13E0D0B-72F4-4080-96D3-7E885D72A95C}" srcOrd="1" destOrd="0" presId="urn:microsoft.com/office/officeart/2005/8/layout/arrow6"/>
    <dgm:cxn modelId="{94D36D01-B101-48C2-98AF-69E8FC688CAC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школы защищен от критики, поэтому его слова могут расходиться с его поведением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школы рассматривают учителей как партнеров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40D131-9E55-4124-8D74-943CDC47836E}" type="presOf" srcId="{1D4F9DAC-A7C0-4DFF-B5ED-444CEA1991B1}" destId="{A13E0D0B-72F4-4080-96D3-7E885D72A95C}" srcOrd="0" destOrd="0" presId="urn:microsoft.com/office/officeart/2005/8/layout/arrow6"/>
    <dgm:cxn modelId="{194D3572-3CCA-4C00-8CB2-9FD055C3A280}" type="presOf" srcId="{2B35164E-D2F7-4AB4-8C62-E5C7B9BB41E8}" destId="{436326E7-C614-44AB-8F23-8FFFE8E61FE6}" srcOrd="0" destOrd="0" presId="urn:microsoft.com/office/officeart/2005/8/layout/arrow6"/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14A7B250-332A-4BDC-ACAC-A52CC769E3B1}" type="presOf" srcId="{2C45572C-94DE-45F4-B46F-25103CA5AD9B}" destId="{59381162-826F-411B-BECD-4D56BE917B9F}" srcOrd="0" destOrd="0" presId="urn:microsoft.com/office/officeart/2005/8/layout/arrow6"/>
    <dgm:cxn modelId="{8494FD2B-5D03-4096-93EF-6D62FCFE07F6}" type="presParOf" srcId="{59381162-826F-411B-BECD-4D56BE917B9F}" destId="{963DD15A-E3C9-4C88-9738-5E8E6C6B0DC4}" srcOrd="0" destOrd="0" presId="urn:microsoft.com/office/officeart/2005/8/layout/arrow6"/>
    <dgm:cxn modelId="{7BC6B43D-A3EF-4646-AB8A-8DDD82E6C220}" type="presParOf" srcId="{59381162-826F-411B-BECD-4D56BE917B9F}" destId="{A13E0D0B-72F4-4080-96D3-7E885D72A95C}" srcOrd="1" destOrd="0" presId="urn:microsoft.com/office/officeart/2005/8/layout/arrow6"/>
    <dgm:cxn modelId="{E492EC49-7CA1-4C3C-BAB5-9B5E748BDEF0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Кооперация между работниками, принадлежащими к разным подразделениям, крайне затруднена, преобладает «местечковая» позиция, разделение на «своих» и «чужих»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Уделяется значительное внимание взаимоотношениям в группе, где укрепляется дух кооперации и сотрудничества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17CC58-A33E-48C3-A123-5367935C04FE}" type="presOf" srcId="{2B35164E-D2F7-4AB4-8C62-E5C7B9BB41E8}" destId="{436326E7-C614-44AB-8F23-8FFFE8E61FE6}" srcOrd="0" destOrd="0" presId="urn:microsoft.com/office/officeart/2005/8/layout/arrow6"/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95D28445-C8BB-4AE5-B7E5-7451EF787D60}" type="presOf" srcId="{2C45572C-94DE-45F4-B46F-25103CA5AD9B}" destId="{59381162-826F-411B-BECD-4D56BE917B9F}" srcOrd="0" destOrd="0" presId="urn:microsoft.com/office/officeart/2005/8/layout/arrow6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79438C3A-FD4E-4071-B8A9-6019BAFEF96D}" type="presOf" srcId="{1D4F9DAC-A7C0-4DFF-B5ED-444CEA1991B1}" destId="{A13E0D0B-72F4-4080-96D3-7E885D72A95C}" srcOrd="0" destOrd="0" presId="urn:microsoft.com/office/officeart/2005/8/layout/arrow6"/>
    <dgm:cxn modelId="{573B27DD-27BA-45B8-8F06-E7F7B2809D4A}" type="presParOf" srcId="{59381162-826F-411B-BECD-4D56BE917B9F}" destId="{963DD15A-E3C9-4C88-9738-5E8E6C6B0DC4}" srcOrd="0" destOrd="0" presId="urn:microsoft.com/office/officeart/2005/8/layout/arrow6"/>
    <dgm:cxn modelId="{2AF007C7-7CFB-418B-BF26-B055757A6597}" type="presParOf" srcId="{59381162-826F-411B-BECD-4D56BE917B9F}" destId="{A13E0D0B-72F4-4080-96D3-7E885D72A95C}" srcOrd="1" destOrd="0" presId="urn:microsoft.com/office/officeart/2005/8/layout/arrow6"/>
    <dgm:cxn modelId="{577C511D-D77F-47DD-B06C-45BE6DFA4296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Господство «туннельного» видения: никто из работников не видит всю картину в целом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Цели и задачи организации и организационных единиц широко обсуждаются между всеми членами организации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663C6F-223C-4FCA-BE83-F9A12B103AA2}" type="presOf" srcId="{2C45572C-94DE-45F4-B46F-25103CA5AD9B}" destId="{59381162-826F-411B-BECD-4D56BE917B9F}" srcOrd="0" destOrd="0" presId="urn:microsoft.com/office/officeart/2005/8/layout/arrow6"/>
    <dgm:cxn modelId="{986E1648-EC68-4D01-A01C-1AEBC2F9537A}" type="presOf" srcId="{2B35164E-D2F7-4AB4-8C62-E5C7B9BB41E8}" destId="{436326E7-C614-44AB-8F23-8FFFE8E61FE6}" srcOrd="0" destOrd="0" presId="urn:microsoft.com/office/officeart/2005/8/layout/arrow6"/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D53A2A0D-3733-42F0-9C7B-FC305A1C6ABF}" type="presOf" srcId="{1D4F9DAC-A7C0-4DFF-B5ED-444CEA1991B1}" destId="{A13E0D0B-72F4-4080-96D3-7E885D72A95C}" srcOrd="0" destOrd="0" presId="urn:microsoft.com/office/officeart/2005/8/layout/arrow6"/>
    <dgm:cxn modelId="{EAF3650C-CC81-49C1-AB4A-4ACC1A0BF050}" type="presParOf" srcId="{59381162-826F-411B-BECD-4D56BE917B9F}" destId="{963DD15A-E3C9-4C88-9738-5E8E6C6B0DC4}" srcOrd="0" destOrd="0" presId="urn:microsoft.com/office/officeart/2005/8/layout/arrow6"/>
    <dgm:cxn modelId="{786E4DB2-7B08-405F-8A4B-A98A2ED65EFC}" type="presParOf" srcId="{59381162-826F-411B-BECD-4D56BE917B9F}" destId="{A13E0D0B-72F4-4080-96D3-7E885D72A95C}" srcOrd="1" destOrd="0" presId="urn:microsoft.com/office/officeart/2005/8/layout/arrow6"/>
    <dgm:cxn modelId="{BCE89370-B64E-4795-A19E-EAB3132D383C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Значительная часть информации засекречена, поэтому учителя стараются получить ее по неформальным каналам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Первостепенное внимание уделяется развитию широкой сети коммуникаций между всеми организационными единицами и их членами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DDAAF4-6AF4-408C-861D-6CB62E400B90}" type="presOf" srcId="{1D4F9DAC-A7C0-4DFF-B5ED-444CEA1991B1}" destId="{A13E0D0B-72F4-4080-96D3-7E885D72A95C}" srcOrd="0" destOrd="0" presId="urn:microsoft.com/office/officeart/2005/8/layout/arrow6"/>
    <dgm:cxn modelId="{221D9D16-CBB5-412E-84D0-B6C482529417}" type="presOf" srcId="{2C45572C-94DE-45F4-B46F-25103CA5AD9B}" destId="{59381162-826F-411B-BECD-4D56BE917B9F}" srcOrd="0" destOrd="0" presId="urn:microsoft.com/office/officeart/2005/8/layout/arrow6"/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4F3EE73E-BE71-4121-8F9B-2A242327526C}" type="presOf" srcId="{2B35164E-D2F7-4AB4-8C62-E5C7B9BB41E8}" destId="{436326E7-C614-44AB-8F23-8FFFE8E61FE6}" srcOrd="0" destOrd="0" presId="urn:microsoft.com/office/officeart/2005/8/layout/arrow6"/>
    <dgm:cxn modelId="{8516D074-6391-4D48-AD77-9E9D43B7C04C}" type="presParOf" srcId="{59381162-826F-411B-BECD-4D56BE917B9F}" destId="{963DD15A-E3C9-4C88-9738-5E8E6C6B0DC4}" srcOrd="0" destOrd="0" presId="urn:microsoft.com/office/officeart/2005/8/layout/arrow6"/>
    <dgm:cxn modelId="{32BDF8D1-815F-41F6-B2BC-FF127F1EE3DF}" type="presParOf" srcId="{59381162-826F-411B-BECD-4D56BE917B9F}" destId="{A13E0D0B-72F4-4080-96D3-7E885D72A95C}" srcOrd="1" destOrd="0" presId="urn:microsoft.com/office/officeart/2005/8/layout/arrow6"/>
    <dgm:cxn modelId="{321D27FE-A4FA-4D7A-8935-E7F42299743C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C45572C-94DE-45F4-B46F-25103CA5AD9B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4F9DAC-A7C0-4DFF-B5ED-444CEA1991B1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Обучение является прерогативой высшего руководства</a:t>
          </a:r>
          <a:endParaRPr lang="ru-RU" dirty="0"/>
        </a:p>
      </dgm:t>
    </dgm:pt>
    <dgm:pt modelId="{3F04A4F7-9171-47B6-981F-4631559E05D9}" type="parTrans" cxnId="{F9B43D4C-8A57-4B4B-8BE8-2B2DDBE230A2}">
      <dgm:prSet/>
      <dgm:spPr/>
      <dgm:t>
        <a:bodyPr/>
        <a:lstStyle/>
        <a:p>
          <a:endParaRPr lang="ru-RU"/>
        </a:p>
      </dgm:t>
    </dgm:pt>
    <dgm:pt modelId="{ACE4CF4F-8EE7-48AE-97D6-51C07AE2A506}" type="sibTrans" cxnId="{F9B43D4C-8A57-4B4B-8BE8-2B2DDBE230A2}">
      <dgm:prSet/>
      <dgm:spPr/>
      <dgm:t>
        <a:bodyPr/>
        <a:lstStyle/>
        <a:p>
          <a:endParaRPr lang="ru-RU"/>
        </a:p>
      </dgm:t>
    </dgm:pt>
    <dgm:pt modelId="{2B35164E-D2F7-4AB4-8C62-E5C7B9BB41E8}">
      <dgm:prSet phldrT="[Текст]"/>
      <dgm:spPr/>
      <dgm:t>
        <a:bodyPr/>
        <a:lstStyle/>
        <a:p>
          <a:pPr rtl="0"/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Обучение доступно всем членам организации и зависит от мотивации и способностей</a:t>
          </a:r>
          <a:endParaRPr lang="ru-RU" dirty="0"/>
        </a:p>
      </dgm:t>
    </dgm:pt>
    <dgm:pt modelId="{9D858B2B-ACFA-4D52-9204-620526FE8B93}" type="parTrans" cxnId="{B8897172-1BEB-4D1D-8AC1-66FC4B49C26F}">
      <dgm:prSet/>
      <dgm:spPr/>
      <dgm:t>
        <a:bodyPr/>
        <a:lstStyle/>
        <a:p>
          <a:endParaRPr lang="ru-RU"/>
        </a:p>
      </dgm:t>
    </dgm:pt>
    <dgm:pt modelId="{42863196-6B1B-4314-A883-8E46D66CCD65}" type="sibTrans" cxnId="{B8897172-1BEB-4D1D-8AC1-66FC4B49C26F}">
      <dgm:prSet/>
      <dgm:spPr/>
      <dgm:t>
        <a:bodyPr/>
        <a:lstStyle/>
        <a:p>
          <a:endParaRPr lang="ru-RU"/>
        </a:p>
      </dgm:t>
    </dgm:pt>
    <dgm:pt modelId="{59381162-826F-411B-BECD-4D56BE917B9F}" type="pres">
      <dgm:prSet presAssocID="{2C45572C-94DE-45F4-B46F-25103CA5AD9B}" presName="compositeShape" presStyleCnt="0">
        <dgm:presLayoutVars>
          <dgm:chMax val="2"/>
          <dgm:dir/>
          <dgm:resizeHandles val="exact"/>
        </dgm:presLayoutVars>
      </dgm:prSet>
      <dgm:spPr/>
    </dgm:pt>
    <dgm:pt modelId="{963DD15A-E3C9-4C88-9738-5E8E6C6B0DC4}" type="pres">
      <dgm:prSet presAssocID="{2C45572C-94DE-45F4-B46F-25103CA5AD9B}" presName="ribbon" presStyleLbl="node1" presStyleIdx="0" presStyleCnt="1"/>
      <dgm:spPr/>
    </dgm:pt>
    <dgm:pt modelId="{A13E0D0B-72F4-4080-96D3-7E885D72A95C}" type="pres">
      <dgm:prSet presAssocID="{2C45572C-94DE-45F4-B46F-25103CA5AD9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326E7-C614-44AB-8F23-8FFFE8E61FE6}" type="pres">
      <dgm:prSet presAssocID="{2C45572C-94DE-45F4-B46F-25103CA5AD9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74F5C1-7BC1-4D5E-B438-866342D318D4}" type="presOf" srcId="{1D4F9DAC-A7C0-4DFF-B5ED-444CEA1991B1}" destId="{A13E0D0B-72F4-4080-96D3-7E885D72A95C}" srcOrd="0" destOrd="0" presId="urn:microsoft.com/office/officeart/2005/8/layout/arrow6"/>
    <dgm:cxn modelId="{7C156359-08DA-47CC-AB57-D4E5AD5081DB}" type="presOf" srcId="{2B35164E-D2F7-4AB4-8C62-E5C7B9BB41E8}" destId="{436326E7-C614-44AB-8F23-8FFFE8E61FE6}" srcOrd="0" destOrd="0" presId="urn:microsoft.com/office/officeart/2005/8/layout/arrow6"/>
    <dgm:cxn modelId="{B8897172-1BEB-4D1D-8AC1-66FC4B49C26F}" srcId="{2C45572C-94DE-45F4-B46F-25103CA5AD9B}" destId="{2B35164E-D2F7-4AB4-8C62-E5C7B9BB41E8}" srcOrd="1" destOrd="0" parTransId="{9D858B2B-ACFA-4D52-9204-620526FE8B93}" sibTransId="{42863196-6B1B-4314-A883-8E46D66CCD65}"/>
    <dgm:cxn modelId="{4F2FB1A5-5705-41F7-96B7-BAB606D49B40}" type="presOf" srcId="{2C45572C-94DE-45F4-B46F-25103CA5AD9B}" destId="{59381162-826F-411B-BECD-4D56BE917B9F}" srcOrd="0" destOrd="0" presId="urn:microsoft.com/office/officeart/2005/8/layout/arrow6"/>
    <dgm:cxn modelId="{F9B43D4C-8A57-4B4B-8BE8-2B2DDBE230A2}" srcId="{2C45572C-94DE-45F4-B46F-25103CA5AD9B}" destId="{1D4F9DAC-A7C0-4DFF-B5ED-444CEA1991B1}" srcOrd="0" destOrd="0" parTransId="{3F04A4F7-9171-47B6-981F-4631559E05D9}" sibTransId="{ACE4CF4F-8EE7-48AE-97D6-51C07AE2A506}"/>
    <dgm:cxn modelId="{8B326402-B8E8-412F-BC21-B52C8949EC4B}" type="presParOf" srcId="{59381162-826F-411B-BECD-4D56BE917B9F}" destId="{963DD15A-E3C9-4C88-9738-5E8E6C6B0DC4}" srcOrd="0" destOrd="0" presId="urn:microsoft.com/office/officeart/2005/8/layout/arrow6"/>
    <dgm:cxn modelId="{951BFB26-1C74-4D6B-8125-E2313EB284C4}" type="presParOf" srcId="{59381162-826F-411B-BECD-4D56BE917B9F}" destId="{A13E0D0B-72F4-4080-96D3-7E885D72A95C}" srcOrd="1" destOrd="0" presId="urn:microsoft.com/office/officeart/2005/8/layout/arrow6"/>
    <dgm:cxn modelId="{835B419B-06C2-4D96-A3B0-B2E3E6DD3110}" type="presParOf" srcId="{59381162-826F-411B-BECD-4D56BE917B9F}" destId="{436326E7-C614-44AB-8F23-8FFFE8E61F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2456" rIns="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Позиция учителя зависит от его места в иерархии организации</a:t>
          </a:r>
          <a:endParaRPr lang="ru-RU" sz="26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2456" rIns="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Позиция учителя зависит от его знаний, умений и навыков</a:t>
          </a:r>
          <a:endParaRPr lang="ru-RU" sz="2600" kern="1200" dirty="0"/>
        </a:p>
      </dsp:txBody>
      <dsp:txXfrm>
        <a:off x="4800600" y="1111488"/>
        <a:ext cx="3234928" cy="1625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Решения руководителя школы основаны на правилах или прецедентах</a:t>
          </a:r>
          <a:endParaRPr lang="ru-RU" sz="22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Решения руководителя школы определяются «видением» ситуации</a:t>
          </a:r>
          <a:endParaRPr lang="ru-RU" sz="2200" kern="1200" dirty="0"/>
        </a:p>
      </dsp:txBody>
      <dsp:txXfrm>
        <a:off x="4800600" y="1111488"/>
        <a:ext cx="3234928" cy="16257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Учителя лишены права принимать решения и являются только исполнителями</a:t>
          </a:r>
          <a:endParaRPr lang="ru-RU" sz="22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Учителя имеют право на самостоятельное решение в пределах собственной компетенции</a:t>
          </a:r>
          <a:endParaRPr lang="ru-RU" sz="2200" kern="1200" dirty="0"/>
        </a:p>
      </dsp:txBody>
      <dsp:txXfrm>
        <a:off x="4800600" y="1111488"/>
        <a:ext cx="3234928" cy="16257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Разногласия не допускаются, конфликты рассматриваются как деструктивные процессы</a:t>
          </a:r>
          <a:endParaRPr lang="ru-RU" sz="18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Допускаются разногласия во мнениях и дискуссии, конфликты рассматриваются как конструктивные процессы, вскрывающие важные проблемы</a:t>
          </a:r>
          <a:endParaRPr lang="ru-RU" sz="1800" kern="1200" dirty="0"/>
        </a:p>
      </dsp:txBody>
      <dsp:txXfrm>
        <a:off x="4800600" y="1111488"/>
        <a:ext cx="3234928" cy="16257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школы защищен от критики, поэтому его слова могут расходиться с его поведением</a:t>
          </a:r>
          <a:endParaRPr lang="ru-RU" sz="22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Руководитель школы рассматривают учителей как партнеров</a:t>
          </a:r>
          <a:endParaRPr lang="ru-RU" sz="2200" kern="1200" dirty="0"/>
        </a:p>
      </dsp:txBody>
      <dsp:txXfrm>
        <a:off x="4800600" y="1111488"/>
        <a:ext cx="3234928" cy="16257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3340" rIns="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Кооперация между работниками, принадлежащими к разным подразделениям, крайне затруднена, преобладает «местечковая» позиция, разделение на «своих» и «чужих»</a:t>
          </a:r>
          <a:endParaRPr lang="ru-RU" sz="15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3340" rIns="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Уделяется значительное внимание взаимоотношениям в группе, где укрепляется дух кооперации и сотрудничества</a:t>
          </a:r>
          <a:endParaRPr lang="ru-RU" sz="1500" kern="1200" dirty="0"/>
        </a:p>
      </dsp:txBody>
      <dsp:txXfrm>
        <a:off x="4800600" y="1111488"/>
        <a:ext cx="3234928" cy="16257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4676" rIns="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1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Господство «туннельного» видения: никто из работников не видит всю картину в целом</a:t>
          </a:r>
          <a:endParaRPr lang="ru-RU" sz="21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4676" rIns="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1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Цели и задачи организации и организационных единиц широко обсуждаются между всеми членами организации</a:t>
          </a:r>
          <a:endParaRPr lang="ru-RU" sz="2100" kern="1200" dirty="0"/>
        </a:p>
      </dsp:txBody>
      <dsp:txXfrm>
        <a:off x="4800600" y="1111488"/>
        <a:ext cx="3234928" cy="162575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7564" rIns="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9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Значительная часть информации засекречена, поэтому учителя стараются получить ее по неформальным каналам</a:t>
          </a:r>
          <a:endParaRPr lang="ru-RU" sz="19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7564" rIns="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9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Первостепенное внимание уделяется развитию широкой сети коммуникаций между всеми организационными единицами и их членами</a:t>
          </a:r>
          <a:endParaRPr lang="ru-RU" sz="1900" kern="1200" dirty="0"/>
        </a:p>
      </dsp:txBody>
      <dsp:txXfrm>
        <a:off x="4800600" y="1111488"/>
        <a:ext cx="3234928" cy="16257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3DD15A-E3C9-4C88-9738-5E8E6C6B0DC4}">
      <dsp:nvSpPr>
        <dsp:cNvPr id="0" name=""/>
        <dsp:cNvSpPr/>
      </dsp:nvSpPr>
      <dsp:spPr>
        <a:xfrm>
          <a:off x="653256" y="0"/>
          <a:ext cx="8294687" cy="331787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E0D0B-72F4-4080-96D3-7E885D72A95C}">
      <dsp:nvSpPr>
        <dsp:cNvPr id="0" name=""/>
        <dsp:cNvSpPr/>
      </dsp:nvSpPr>
      <dsp:spPr>
        <a:xfrm>
          <a:off x="1648618" y="580628"/>
          <a:ext cx="2737246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1788" rIns="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3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Обучение является прерогативой высшего руководства</a:t>
          </a:r>
          <a:endParaRPr lang="ru-RU" sz="2300" kern="1200" dirty="0"/>
        </a:p>
      </dsp:txBody>
      <dsp:txXfrm>
        <a:off x="1648618" y="580628"/>
        <a:ext cx="2737246" cy="1625758"/>
      </dsp:txXfrm>
    </dsp:sp>
    <dsp:sp modelId="{436326E7-C614-44AB-8F23-8FFFE8E61FE6}">
      <dsp:nvSpPr>
        <dsp:cNvPr id="0" name=""/>
        <dsp:cNvSpPr/>
      </dsp:nvSpPr>
      <dsp:spPr>
        <a:xfrm>
          <a:off x="4800600" y="1111488"/>
          <a:ext cx="3234928" cy="16257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1788" rIns="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3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Обучение доступно всем членам организации и зависит от мотивации и способностей</a:t>
          </a:r>
          <a:endParaRPr lang="ru-RU" sz="2300" kern="1200" dirty="0"/>
        </a:p>
      </dsp:txBody>
      <dsp:txXfrm>
        <a:off x="4800600" y="1111488"/>
        <a:ext cx="3234928" cy="1625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8411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79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592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187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548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45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149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529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43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030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603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2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960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366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5153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385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6AB0E9D-4B9B-45DD-A161-1E8BA4591852}" type="datetimeFigureOut">
              <a:rPr lang="ru-RU" smtClean="0"/>
              <a:t>03.10.2017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0D86D4C-9CC4-44C5-8652-DBC5BAE28D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69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gimnazium47@mail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&#1082;&#1086;&#1085;&#1082;&#1091;&#1088;&#1089;&#1096;&#1082;&#1086;&#1083;.&#1088;&#1092;/methodical-network/id/get/197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0139" y="3822139"/>
            <a:ext cx="6809515" cy="1373088"/>
          </a:xfr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</a:pPr>
            <a:r>
              <a:rPr lang="ru-RU" dirty="0"/>
              <a:t>Конкурс ФЦПРО-2.3-03-01. «Система управления качеством образования в школе»</a:t>
            </a:r>
            <a:endParaRPr lang="ru-RU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2353" y="1628801"/>
            <a:ext cx="10784541" cy="1584175"/>
          </a:xfrm>
        </p:spPr>
        <p:txBody>
          <a:bodyPr/>
          <a:lstStyle/>
          <a:p>
            <a:r>
              <a:rPr lang="ru-RU" b="1" dirty="0" smtClean="0"/>
              <a:t>Педагогический УниверсУм</a:t>
            </a:r>
            <a:br>
              <a:rPr lang="ru-RU" b="1" dirty="0" smtClean="0"/>
            </a:br>
            <a:r>
              <a:rPr lang="ru-RU" b="1" dirty="0" smtClean="0"/>
              <a:t>(сетевой формат)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75520" y="188641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u="sng" dirty="0"/>
              <a:t>Муниципальное автономное общеобразовательное учреждение - Гимназия № 47</a:t>
            </a:r>
            <a:endParaRPr lang="ru-RU" sz="1200" dirty="0"/>
          </a:p>
          <a:p>
            <a:pPr algn="ctr"/>
            <a:r>
              <a:rPr lang="ru-RU" sz="1200" dirty="0"/>
              <a:t>620041, г. Екатеринбург, ул. Советская, 24а, тел. </a:t>
            </a:r>
            <a:r>
              <a:rPr lang="en-US" sz="1200" dirty="0"/>
              <a:t>(343) 341-08-01, </a:t>
            </a:r>
            <a:r>
              <a:rPr lang="ru-RU" sz="1200" dirty="0"/>
              <a:t>факс</a:t>
            </a:r>
            <a:r>
              <a:rPr lang="en-US" sz="1200" dirty="0"/>
              <a:t> (343) 365-50-08 </a:t>
            </a:r>
            <a:endParaRPr lang="ru-RU" sz="1200" dirty="0"/>
          </a:p>
          <a:p>
            <a:pPr algn="ctr"/>
            <a:r>
              <a:rPr lang="en-US" sz="1200" dirty="0"/>
              <a:t>e-mail: </a:t>
            </a:r>
            <a:r>
              <a:rPr lang="en-US" sz="1200" u="sng" dirty="0">
                <a:hlinkClick r:id="rId2"/>
              </a:rPr>
              <a:t>gimnazium47@mail.ru</a:t>
            </a:r>
            <a:r>
              <a:rPr lang="en-US" sz="1200" dirty="0"/>
              <a:t> </a:t>
            </a:r>
            <a:endParaRPr lang="ru-RU" sz="1200" dirty="0"/>
          </a:p>
          <a:p>
            <a:pPr algn="ctr"/>
            <a:r>
              <a:rPr lang="en-US" sz="1200" dirty="0"/>
              <a:t> 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457176" y="6303804"/>
            <a:ext cx="25250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http://</a:t>
            </a:r>
            <a:r>
              <a:rPr lang="ru-RU" sz="1200" dirty="0"/>
              <a:t>гимназия47.екатеринбург.рф/</a:t>
            </a:r>
          </a:p>
        </p:txBody>
      </p:sp>
    </p:spTree>
    <p:extLst>
      <p:ext uri="{BB962C8B-B14F-4D97-AF65-F5344CB8AC3E}">
        <p14:creationId xmlns:p14="http://schemas.microsoft.com/office/powerpoint/2010/main" val="420918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2367815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политика</a:t>
            </a:r>
          </a:p>
        </p:txBody>
      </p:sp>
    </p:spTree>
    <p:extLst>
      <p:ext uri="{BB962C8B-B14F-4D97-AF65-F5344CB8AC3E}">
        <p14:creationId xmlns:p14="http://schemas.microsoft.com/office/powerpoint/2010/main" val="449750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1987187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Политика обучения</a:t>
            </a:r>
            <a:r>
              <a:rPr lang="ru-RU" sz="3200" b="1" dirty="0">
                <a:solidFill>
                  <a:srgbClr val="51515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197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589" y="982132"/>
            <a:ext cx="10824882" cy="396638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Календарный план  выполнения работ в рамках реализации Программы «Педагогический УниверсУм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(</a:t>
            </a:r>
            <a:r>
              <a:rPr lang="ru-RU" b="1" dirty="0"/>
              <a:t>сетевой формат)»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грантополучателем </a:t>
            </a:r>
            <a:r>
              <a:rPr lang="ru-RU" b="1" dirty="0"/>
              <a:t>МАОУ-Гимназия № 47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209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151148"/>
              </p:ext>
            </p:extLst>
          </p:nvPr>
        </p:nvGraphicFramePr>
        <p:xfrm>
          <a:off x="228482" y="213306"/>
          <a:ext cx="11793188" cy="6537117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1831690"/>
                <a:gridCol w="2861452"/>
                <a:gridCol w="1062317"/>
                <a:gridCol w="2393577"/>
                <a:gridCol w="1143000"/>
                <a:gridCol w="1196788"/>
                <a:gridCol w="1304364"/>
              </a:tblGrid>
              <a:tr h="3152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понедельник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вторник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среда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четверг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пятница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суббота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воскресенье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</a:tr>
              <a:tr h="227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</a:tr>
              <a:tr h="7082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    14.00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мск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Вебинар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 «Модель самообучающейся организации» (Крюкова А.М.)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</a:tr>
              <a:tr h="1340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12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  14.00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мск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Вебинар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 «Модель современного урока в контексте ФГОС» (Бабушкина А.С.)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</a:tr>
              <a:tr h="23142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16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 Стажировка на базе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47 «Модель современного урока в контексте ФГОС»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Стажировка на базе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47 «Модель образовательного пространства в контексте ФГОС»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14.00 (мск) Вебинар «Сессия стратегического планирования по организации образовательного пространства в контексте ФГОС» (Крюкова А.М.)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</a:tr>
              <a:tr h="14037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24 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14.00 (мск) Вебинар «Мотивация персонала на участие в инновационной деятельности» (Крюкова А.М.)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26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14.00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мск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Вебинар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 «Стратегии смыслового чтения как норма современного урока»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Пономарёва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 Л.В.)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</a:tr>
              <a:tr h="227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31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30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41" marR="27041" marT="0" marB="0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587754" y="5753495"/>
            <a:ext cx="184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ОКТЯБРЬ, 2017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390470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9469"/>
              </p:ext>
            </p:extLst>
          </p:nvPr>
        </p:nvGraphicFramePr>
        <p:xfrm>
          <a:off x="211311" y="214937"/>
          <a:ext cx="11689335" cy="6609758"/>
        </p:xfrm>
        <a:graphic>
          <a:graphicData uri="http://schemas.openxmlformats.org/drawingml/2006/table">
            <a:tbl>
              <a:tblPr firstRow="1" firstCol="1" bandRow="1">
                <a:tableStyleId>{D113A9D2-9D6B-4929-AA2D-F23B5EE8CBE7}</a:tableStyleId>
              </a:tblPr>
              <a:tblGrid>
                <a:gridCol w="1830092"/>
                <a:gridCol w="1967600"/>
                <a:gridCol w="2130821"/>
                <a:gridCol w="1107894"/>
                <a:gridCol w="1955303"/>
                <a:gridCol w="1093361"/>
                <a:gridCol w="1604264"/>
              </a:tblGrid>
              <a:tr h="3442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понедельник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вторник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среда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четверг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пятница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суббота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воскресенье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</a:tr>
              <a:tr h="17500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Всероссийская конференция «Профессиональная компетентность педагога в контексте требований профессиональ-ного стандарта «Педагог»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</a:tr>
              <a:tr h="16782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 14.00 (мск) Вебинар «Формирование партнёрских отношений между участниками образовательных отношений» (Крюкова А.М.)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14.00 (мск) Вебинар «Дистанционное обучение как активная форма организации образовательного процесса» (Докучаева О.С.)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</a:tr>
              <a:tr h="104708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  Стажировка на базе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47 «Критериальное оценивание»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Стажировка на базе 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47 «Формирующее оценивание»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</a:tr>
              <a:tr h="2581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</a:tr>
              <a:tr h="111886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14.00 (мск) Вебинар «Комплексная модель оценки качества образования» (Крюкова А.М.)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</a:tr>
              <a:tr h="2581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007" marR="31007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587754" y="5753495"/>
            <a:ext cx="1720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НОЯБРЬ, 2017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209728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39598"/>
              </p:ext>
            </p:extLst>
          </p:nvPr>
        </p:nvGraphicFramePr>
        <p:xfrm>
          <a:off x="226260" y="217856"/>
          <a:ext cx="11660939" cy="6465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4726"/>
                <a:gridCol w="1601265"/>
                <a:gridCol w="1536217"/>
                <a:gridCol w="1537302"/>
                <a:gridCol w="2179109"/>
                <a:gridCol w="1219649"/>
                <a:gridCol w="1812671"/>
              </a:tblGrid>
              <a:tr h="311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понедельник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вторник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среда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четверг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пятница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суббота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воскресенье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</a:tr>
              <a:tr h="14540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none" strike="noStrike" baseline="30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 14.00 (мск) Вебинар «Критериальное оценивание» (Бабушкина А.С.)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</a:tr>
              <a:tr h="14540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8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 14.00 (мск) Вебинар «Формирующее оценивание» (Бабушкина А.С.)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</a:tr>
              <a:tr h="23109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15 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14.00 (мск) Вебинар «Инструментарий комплексной оценки результатов обучающихся» (Крюкова А.М.)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</a:tr>
              <a:tr h="46730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</a:tr>
              <a:tr h="46730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baseline="30000" dirty="0">
                          <a:solidFill>
                            <a:schemeClr val="tx1"/>
                          </a:solidFill>
                          <a:effectLst/>
                        </a:rPr>
                        <a:t>31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036" marR="56036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399495" y="5175271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ДЕКАБРЬ, 2017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220039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058" t="8607" r="10111" b="45292"/>
          <a:stretch/>
        </p:blipFill>
        <p:spPr>
          <a:xfrm>
            <a:off x="1479175" y="2393577"/>
            <a:ext cx="9305365" cy="39265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7279" t="9392" r="7794" b="60985"/>
          <a:stretch/>
        </p:blipFill>
        <p:spPr>
          <a:xfrm>
            <a:off x="954739" y="228601"/>
            <a:ext cx="10354235" cy="20305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3412" y="228601"/>
            <a:ext cx="9275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/>
              <a:t>Презентация результатов деятельности в сети Интернет</a:t>
            </a:r>
            <a:endParaRPr lang="ru-RU" sz="2800" b="1" u="sng" dirty="0"/>
          </a:p>
        </p:txBody>
      </p:sp>
    </p:spTree>
    <p:extLst>
      <p:ext uri="{BB962C8B-B14F-4D97-AF65-F5344CB8AC3E}">
        <p14:creationId xmlns:p14="http://schemas.microsoft.com/office/powerpoint/2010/main" val="17113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9245" y="2984811"/>
            <a:ext cx="10757647" cy="954107"/>
          </a:xfrm>
          <a:prstGeom prst="rect">
            <a:avLst/>
          </a:prstGeom>
          <a:solidFill>
            <a:srgbClr val="996633"/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hlinkClick r:id="rId2"/>
              </a:rPr>
              <a:t>http://xn--j1aaaehfdojs1d.xn--</a:t>
            </a:r>
            <a:r>
              <a:rPr lang="ru-RU" sz="2800" b="1" dirty="0" smtClean="0">
                <a:solidFill>
                  <a:schemeClr val="bg1"/>
                </a:solidFill>
                <a:hlinkClick r:id="rId2"/>
              </a:rPr>
              <a:t>p1ai/methodical-network/id/get/197</a:t>
            </a:r>
            <a:endParaRPr lang="ru-RU" sz="2800" b="1" dirty="0" smtClean="0">
              <a:solidFill>
                <a:schemeClr val="bg1"/>
              </a:solidFill>
            </a:endParaRPr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3410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</a:rPr>
              <a:t>Самообучающаяся организация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66905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</a:rPr>
              <a:t>это организация, в которую «вживлена» философия прогнозирования, где люди постоянно расширяют свои возможности создания результатов, в которой взращиваются новые широкомасштабные способы мышления и в которой люди постоянно учатся тому, как учиться вместе</a:t>
            </a:r>
          </a:p>
          <a:p>
            <a:pPr algn="r">
              <a:defRPr/>
            </a:pPr>
            <a:r>
              <a:rPr lang="ru-RU" sz="2800" dirty="0">
                <a:latin typeface="Times New Roman" panose="02020603050405020304" pitchFamily="18" charset="0"/>
              </a:rPr>
              <a:t>(М. </a:t>
            </a:r>
            <a:r>
              <a:rPr lang="ru-RU" sz="2800" dirty="0" err="1">
                <a:latin typeface="Times New Roman" panose="02020603050405020304" pitchFamily="18" charset="0"/>
              </a:rPr>
              <a:t>Педлер</a:t>
            </a:r>
            <a:r>
              <a:rPr lang="ru-RU" sz="2800" dirty="0">
                <a:latin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5130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2807056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8000" y="555217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Позиция 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endParaRPr lang="ru-RU" sz="32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999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1174802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ОО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81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9497350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учителей 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решений</a:t>
            </a:r>
            <a:endParaRPr lang="ru-RU" sz="32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759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975392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конфликтам</a:t>
            </a:r>
            <a:endParaRPr lang="ru-RU" sz="32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634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2768045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 критике</a:t>
            </a:r>
            <a:endParaRPr lang="ru-RU" sz="32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987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5807740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  <a:endParaRPr lang="ru-RU" sz="32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561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387" y="982132"/>
            <a:ext cx="11416553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ОТЛИЧИЯ ТРАДИЦИОННОЙ И САМООБУЧАЮЩЕЙСЯ ОРГАНИЗАЦИЙ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8404492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5117" y="5552172"/>
            <a:ext cx="10461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</a:t>
            </a:r>
            <a:endParaRPr lang="ru-RU" sz="32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294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219</TotalTime>
  <Words>747</Words>
  <Application>Microsoft Office PowerPoint</Application>
  <PresentationFormat>Широкоэкранный</PresentationFormat>
  <Paragraphs>196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Garamond</vt:lpstr>
      <vt:lpstr>Georgia</vt:lpstr>
      <vt:lpstr>Times New Roman</vt:lpstr>
      <vt:lpstr>Натуральные материалы</vt:lpstr>
      <vt:lpstr>Педагогический УниверсУм (сетевой формат)</vt:lpstr>
      <vt:lpstr>Самообучающаяся организация 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СРАВНИТЕЛЬНЫЕ ОТЛИЧИЯ ТРАДИЦИОННОЙ И САМООБУЧАЮЩЕЙСЯ ОРГАНИЗАЦИЙ</vt:lpstr>
      <vt:lpstr>Календарный план  выполнения работ в рамках реализации Программы «Педагогический УниверсУм  (сетевой формат)»  грантополучателем МАОУ-Гимназия № 47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УниверсУм (сетевой формат)</dc:title>
  <dc:creator>Admin</dc:creator>
  <cp:lastModifiedBy>Admin</cp:lastModifiedBy>
  <cp:revision>6</cp:revision>
  <dcterms:created xsi:type="dcterms:W3CDTF">2017-10-02T10:09:49Z</dcterms:created>
  <dcterms:modified xsi:type="dcterms:W3CDTF">2017-10-03T04:07:47Z</dcterms:modified>
</cp:coreProperties>
</file>