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  <a:srgbClr val="FF00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1966" y="574767"/>
            <a:ext cx="6779623" cy="402336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Морфологический разбор </a:t>
            </a:r>
            <a:br>
              <a:rPr lang="ru-RU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(как часть речи) глагола</a:t>
            </a:r>
            <a:endParaRPr lang="ru-RU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247502" y="4281306"/>
            <a:ext cx="6858000" cy="1655762"/>
          </a:xfrm>
        </p:spPr>
        <p:txBody>
          <a:bodyPr/>
          <a:lstStyle/>
          <a:p>
            <a:pPr algn="r"/>
            <a:r>
              <a:rPr lang="ru-RU" dirty="0" smtClean="0"/>
              <a:t>Махаева Н.А.</a:t>
            </a:r>
          </a:p>
          <a:p>
            <a:pPr algn="r"/>
            <a:r>
              <a:rPr lang="ru-RU" dirty="0" smtClean="0"/>
              <a:t>Учитель начальных классов</a:t>
            </a:r>
          </a:p>
          <a:p>
            <a:pPr algn="r"/>
            <a:r>
              <a:rPr lang="ru-RU" dirty="0" smtClean="0"/>
              <a:t>МБОУ №9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57364" y="2288066"/>
            <a:ext cx="6907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Спасибо за внимание!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i="1" dirty="0" smtClean="0"/>
              <a:t>   </a:t>
            </a:r>
            <a:r>
              <a:rPr lang="ru-RU" sz="4400" i="1" dirty="0" smtClean="0">
                <a:solidFill>
                  <a:schemeClr val="bg1"/>
                </a:solidFill>
              </a:rPr>
              <a:t>Отшумели </a:t>
            </a:r>
            <a:r>
              <a:rPr lang="ru-RU" sz="4400" i="1" dirty="0" smtClean="0">
                <a:solidFill>
                  <a:schemeClr val="bg1"/>
                </a:solidFill>
              </a:rPr>
              <a:t>все метели, и морозы не трещат</a:t>
            </a:r>
            <a:r>
              <a:rPr lang="ru-RU" sz="4400" i="1" dirty="0" smtClean="0">
                <a:solidFill>
                  <a:schemeClr val="bg1"/>
                </a:solidFill>
              </a:rPr>
              <a:t>.</a:t>
            </a:r>
          </a:p>
          <a:p>
            <a:pPr algn="r">
              <a:buNone/>
            </a:pPr>
            <a:r>
              <a:rPr lang="ru-RU" sz="4400" i="1" dirty="0" smtClean="0">
                <a:solidFill>
                  <a:schemeClr val="bg1"/>
                </a:solidFill>
              </a:rPr>
              <a:t> </a:t>
            </a:r>
            <a:r>
              <a:rPr lang="ru-RU" sz="4400" dirty="0" smtClean="0">
                <a:solidFill>
                  <a:schemeClr val="bg1"/>
                </a:solidFill>
              </a:rPr>
              <a:t>(В. Алфёров)</a:t>
            </a:r>
          </a:p>
          <a:p>
            <a:endParaRPr lang="ru-RU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4044" y="0"/>
            <a:ext cx="5955030" cy="784405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Устный опрос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3336" y="937351"/>
            <a:ext cx="7886700" cy="4351338"/>
          </a:xfrm>
        </p:spPr>
        <p:txBody>
          <a:bodyPr/>
          <a:lstStyle/>
          <a:p>
            <a:r>
              <a:rPr lang="ru-RU" sz="3600" dirty="0" smtClean="0">
                <a:solidFill>
                  <a:schemeClr val="bg1"/>
                </a:solidFill>
              </a:rPr>
              <a:t>Что такое глагол?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Какой </a:t>
            </a:r>
            <a:r>
              <a:rPr lang="ru-RU" sz="3600" dirty="0" smtClean="0">
                <a:solidFill>
                  <a:schemeClr val="bg1"/>
                </a:solidFill>
              </a:rPr>
              <a:t>постоянный признак есть у глаголов?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Как </a:t>
            </a:r>
            <a:r>
              <a:rPr lang="ru-RU" sz="3600" dirty="0" smtClean="0">
                <a:solidFill>
                  <a:schemeClr val="bg1"/>
                </a:solidFill>
              </a:rPr>
              <a:t>изменяются глаголы?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smtClean="0">
                <a:solidFill>
                  <a:schemeClr val="bg1"/>
                </a:solidFill>
              </a:rPr>
              <a:t>Как определить спряжение глагола, если окончание у него безударное?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Что </a:t>
            </a:r>
            <a:r>
              <a:rPr lang="ru-RU" sz="3600" dirty="0" smtClean="0">
                <a:solidFill>
                  <a:schemeClr val="bg1"/>
                </a:solidFill>
              </a:rPr>
              <a:t>означает схема?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885507"/>
            <a:ext cx="4867566" cy="1658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Прочитайте </a:t>
            </a:r>
            <a:r>
              <a:rPr lang="ru-RU" sz="4000" b="1" dirty="0" smtClean="0">
                <a:solidFill>
                  <a:schemeClr val="bg1"/>
                </a:solidFill>
              </a:rPr>
              <a:t>образец морфологического </a:t>
            </a:r>
            <a:r>
              <a:rPr lang="ru-RU" sz="4000" b="1" dirty="0" smtClean="0">
                <a:solidFill>
                  <a:schemeClr val="bg1"/>
                </a:solidFill>
              </a:rPr>
              <a:t>разбора в упр. 271.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825625"/>
            <a:ext cx="5314950" cy="34648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/>
              <a:t> </a:t>
            </a:r>
            <a:r>
              <a:rPr lang="ru-RU" sz="3200" i="1" dirty="0" smtClean="0">
                <a:solidFill>
                  <a:schemeClr val="bg1"/>
                </a:solidFill>
              </a:rPr>
              <a:t>Над бабушкиной избушкой</a:t>
            </a:r>
            <a:endParaRPr lang="ru-RU" sz="32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3200" i="1" dirty="0" smtClean="0">
                <a:solidFill>
                  <a:schemeClr val="bg1"/>
                </a:solidFill>
              </a:rPr>
              <a:t>  </a:t>
            </a:r>
            <a:r>
              <a:rPr lang="ru-RU" sz="3200" i="1" dirty="0" smtClean="0">
                <a:solidFill>
                  <a:schemeClr val="bg1"/>
                </a:solidFill>
              </a:rPr>
              <a:t>В небе хлеба горбушка.</a:t>
            </a:r>
            <a:endParaRPr lang="ru-RU" sz="32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3200" i="1" dirty="0" smtClean="0">
                <a:solidFill>
                  <a:schemeClr val="bg1"/>
                </a:solidFill>
              </a:rPr>
              <a:t>   </a:t>
            </a:r>
            <a:r>
              <a:rPr lang="ru-RU" sz="3200" i="1" dirty="0" smtClean="0">
                <a:solidFill>
                  <a:schemeClr val="bg1"/>
                </a:solidFill>
              </a:rPr>
              <a:t>Собака лает, да не достанет.</a:t>
            </a:r>
            <a:endParaRPr lang="ru-RU" sz="32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3200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3200" i="1" dirty="0" smtClean="0">
                <a:solidFill>
                  <a:schemeClr val="bg1"/>
                </a:solidFill>
              </a:rPr>
              <a:t>Сладкие </a:t>
            </a:r>
            <a:r>
              <a:rPr lang="ru-RU" sz="3200" i="1" dirty="0" smtClean="0">
                <a:solidFill>
                  <a:schemeClr val="bg1"/>
                </a:solidFill>
              </a:rPr>
              <a:t>крошки на коротких ножках.</a:t>
            </a:r>
            <a:endParaRPr lang="ru-RU" sz="3200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3200" i="1" dirty="0" smtClean="0">
                <a:solidFill>
                  <a:schemeClr val="bg1"/>
                </a:solidFill>
              </a:rPr>
              <a:t> </a:t>
            </a:r>
            <a:r>
              <a:rPr lang="ru-RU" sz="3200" i="1" dirty="0" smtClean="0">
                <a:solidFill>
                  <a:schemeClr val="bg1"/>
                </a:solidFill>
              </a:rPr>
              <a:t>Кто их увидит – тот и поклонится.</a:t>
            </a:r>
            <a:endParaRPr lang="ru-RU" sz="3200" dirty="0" smtClean="0">
              <a:solidFill>
                <a:schemeClr val="bg1"/>
              </a:solidFill>
            </a:endParaRPr>
          </a:p>
          <a:p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2050" name="Picture 2" descr="J:\4 класс 2016\4 класс\10.03\lu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0355" y="1860642"/>
            <a:ext cx="2717074" cy="2124258"/>
          </a:xfrm>
          <a:prstGeom prst="rect">
            <a:avLst/>
          </a:prstGeom>
          <a:noFill/>
        </p:spPr>
      </p:pic>
      <p:pic>
        <p:nvPicPr>
          <p:cNvPr id="2051" name="Picture 3" descr="J:\4 класс 2016\4 класс\10.03\imgprevi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9888" y="4195219"/>
            <a:ext cx="2636120" cy="1918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6398" y="414836"/>
            <a:ext cx="788670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i="1" dirty="0" smtClean="0">
                <a:solidFill>
                  <a:schemeClr val="bg1"/>
                </a:solidFill>
              </a:rPr>
              <a:t>Ходит конь вороной, тащит город за собой</a:t>
            </a:r>
            <a:r>
              <a:rPr lang="ru-RU" sz="4000" i="1" dirty="0" smtClean="0">
                <a:solidFill>
                  <a:schemeClr val="bg1"/>
                </a:solidFill>
              </a:rPr>
              <a:t>.</a:t>
            </a:r>
          </a:p>
          <a:p>
            <a:endParaRPr lang="ru-RU" sz="4000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4000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4000" i="1" dirty="0" smtClean="0">
                <a:solidFill>
                  <a:schemeClr val="bg1"/>
                </a:solidFill>
              </a:rPr>
              <a:t>И </a:t>
            </a:r>
            <a:r>
              <a:rPr lang="ru-RU" sz="4000" i="1" dirty="0" smtClean="0">
                <a:solidFill>
                  <a:schemeClr val="bg1"/>
                </a:solidFill>
              </a:rPr>
              <a:t>по воде хвостом виляет, и зубаста, да не лает.</a:t>
            </a:r>
            <a:endParaRPr lang="ru-RU" sz="4000" dirty="0" smtClean="0">
              <a:solidFill>
                <a:schemeClr val="bg1"/>
              </a:solidFill>
            </a:endParaRPr>
          </a:p>
          <a:p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3075" name="Picture 3" descr="J:\4 класс 2016\4 класс\10.03\-на-поезде-e14275784012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16583" y="1084217"/>
            <a:ext cx="2886891" cy="1737960"/>
          </a:xfrm>
          <a:prstGeom prst="rect">
            <a:avLst/>
          </a:prstGeom>
          <a:noFill/>
        </p:spPr>
      </p:pic>
      <p:pic>
        <p:nvPicPr>
          <p:cNvPr id="3076" name="Picture 4" descr="J:\4 класс 2016\4 класс\10.03\gde-lovit-shuku-vesnoi-i-let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8823" y="4206240"/>
            <a:ext cx="3298160" cy="2365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</a:rPr>
              <a:t>Итог урока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Почему при разборе глагола как части речи сначала указывают спряжение, а потом время, число и все остальные признаки?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7892"/>
            <a:ext cx="788670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Самооценка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783772" y="1667047"/>
            <a:ext cx="732826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3275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Aharoni" pitchFamily="2" charset="-79"/>
              </a:rPr>
              <a:t>Что у вас получалось сегодня лучше всего?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haroni" pitchFamily="2" charset="-79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3275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Aharoni" pitchFamily="2" charset="-79"/>
              </a:rPr>
              <a:t>– В чём испытали затруднения?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haroni" pitchFamily="2" charset="-79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3275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Aharoni" pitchFamily="2" charset="-79"/>
              </a:rPr>
              <a:t>– Кто сегодня получил отметку в дневник?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haroni" pitchFamily="2" charset="-79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3275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Aharoni" pitchFamily="2" charset="-79"/>
              </a:rPr>
              <a:t>– За что?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Домашнее задание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Дидактический материал – упр. 153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186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Морфологический разбор  (как часть речи) глагола</vt:lpstr>
      <vt:lpstr>Слайд 2</vt:lpstr>
      <vt:lpstr>Устный опрос</vt:lpstr>
      <vt:lpstr>Слайд 4</vt:lpstr>
      <vt:lpstr>Слайд 5</vt:lpstr>
      <vt:lpstr>Слайд 6</vt:lpstr>
      <vt:lpstr>Итог урока</vt:lpstr>
      <vt:lpstr>Самооценка</vt:lpstr>
      <vt:lpstr>Домашнее задание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Надя</cp:lastModifiedBy>
  <cp:revision>28</cp:revision>
  <dcterms:created xsi:type="dcterms:W3CDTF">2014-11-21T11:00:06Z</dcterms:created>
  <dcterms:modified xsi:type="dcterms:W3CDTF">2017-03-09T16:37:31Z</dcterms:modified>
</cp:coreProperties>
</file>